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50" r:id="rId1"/>
  </p:sldMasterIdLst>
  <p:notesMasterIdLst>
    <p:notesMasterId r:id="rId46"/>
  </p:notesMasterIdLst>
  <p:handoutMasterIdLst>
    <p:handoutMasterId r:id="rId47"/>
  </p:handoutMasterIdLst>
  <p:sldIdLst>
    <p:sldId id="256" r:id="rId2"/>
    <p:sldId id="306" r:id="rId3"/>
    <p:sldId id="295" r:id="rId4"/>
    <p:sldId id="332" r:id="rId5"/>
    <p:sldId id="354" r:id="rId6"/>
    <p:sldId id="331" r:id="rId7"/>
    <p:sldId id="355" r:id="rId8"/>
    <p:sldId id="333" r:id="rId9"/>
    <p:sldId id="334" r:id="rId10"/>
    <p:sldId id="338" r:id="rId11"/>
    <p:sldId id="339" r:id="rId12"/>
    <p:sldId id="341" r:id="rId13"/>
    <p:sldId id="343" r:id="rId14"/>
    <p:sldId id="352" r:id="rId15"/>
    <p:sldId id="353" r:id="rId16"/>
    <p:sldId id="344" r:id="rId17"/>
    <p:sldId id="345" r:id="rId18"/>
    <p:sldId id="347" r:id="rId19"/>
    <p:sldId id="307" r:id="rId20"/>
    <p:sldId id="310" r:id="rId21"/>
    <p:sldId id="312" r:id="rId22"/>
    <p:sldId id="318" r:id="rId23"/>
    <p:sldId id="311" r:id="rId24"/>
    <p:sldId id="314" r:id="rId25"/>
    <p:sldId id="313" r:id="rId26"/>
    <p:sldId id="324" r:id="rId27"/>
    <p:sldId id="323" r:id="rId28"/>
    <p:sldId id="356" r:id="rId29"/>
    <p:sldId id="357" r:id="rId30"/>
    <p:sldId id="349" r:id="rId31"/>
    <p:sldId id="348" r:id="rId32"/>
    <p:sldId id="350" r:id="rId33"/>
    <p:sldId id="351" r:id="rId34"/>
    <p:sldId id="308" r:id="rId35"/>
    <p:sldId id="327" r:id="rId36"/>
    <p:sldId id="328" r:id="rId37"/>
    <p:sldId id="329" r:id="rId38"/>
    <p:sldId id="330" r:id="rId39"/>
    <p:sldId id="309" r:id="rId40"/>
    <p:sldId id="325" r:id="rId41"/>
    <p:sldId id="326" r:id="rId42"/>
    <p:sldId id="320" r:id="rId43"/>
    <p:sldId id="321" r:id="rId44"/>
    <p:sldId id="322" r:id="rId45"/>
  </p:sldIdLst>
  <p:sldSz cx="9144000" cy="6858000" type="screen4x3"/>
  <p:notesSz cx="6669088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0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3049" autoAdjust="0"/>
  </p:normalViewPr>
  <p:slideViewPr>
    <p:cSldViewPr>
      <p:cViewPr varScale="1">
        <p:scale>
          <a:sx n="181" d="100"/>
          <a:sy n="181" d="100"/>
        </p:scale>
        <p:origin x="339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  <p:sld r:id="rId33" collapse="1"/>
      <p:sld r:id="rId3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68"/>
    </p:cViewPr>
  </p:sorterViewPr>
  <p:notesViewPr>
    <p:cSldViewPr>
      <p:cViewPr varScale="1">
        <p:scale>
          <a:sx n="78" d="100"/>
          <a:sy n="78" d="100"/>
        </p:scale>
        <p:origin x="-3402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3" Type="http://schemas.openxmlformats.org/officeDocument/2006/relationships/slide" Target="slides/slide21.xml"/><Relationship Id="rId18" Type="http://schemas.openxmlformats.org/officeDocument/2006/relationships/slide" Target="slides/slide26.xml"/><Relationship Id="rId26" Type="http://schemas.openxmlformats.org/officeDocument/2006/relationships/slide" Target="slides/slide36.xml"/><Relationship Id="rId3" Type="http://schemas.openxmlformats.org/officeDocument/2006/relationships/slide" Target="slides/slide4.xml"/><Relationship Id="rId21" Type="http://schemas.openxmlformats.org/officeDocument/2006/relationships/slide" Target="slides/slide31.xml"/><Relationship Id="rId34" Type="http://schemas.openxmlformats.org/officeDocument/2006/relationships/slide" Target="slides/slide44.xml"/><Relationship Id="rId7" Type="http://schemas.openxmlformats.org/officeDocument/2006/relationships/slide" Target="slides/slide8.xml"/><Relationship Id="rId12" Type="http://schemas.openxmlformats.org/officeDocument/2006/relationships/slide" Target="slides/slide20.xml"/><Relationship Id="rId17" Type="http://schemas.openxmlformats.org/officeDocument/2006/relationships/slide" Target="slides/slide25.xml"/><Relationship Id="rId25" Type="http://schemas.openxmlformats.org/officeDocument/2006/relationships/slide" Target="slides/slide35.xml"/><Relationship Id="rId33" Type="http://schemas.openxmlformats.org/officeDocument/2006/relationships/slide" Target="slides/slide43.xml"/><Relationship Id="rId2" Type="http://schemas.openxmlformats.org/officeDocument/2006/relationships/slide" Target="slides/slide3.xml"/><Relationship Id="rId16" Type="http://schemas.openxmlformats.org/officeDocument/2006/relationships/slide" Target="slides/slide24.xml"/><Relationship Id="rId20" Type="http://schemas.openxmlformats.org/officeDocument/2006/relationships/slide" Target="slides/slide30.xml"/><Relationship Id="rId29" Type="http://schemas.openxmlformats.org/officeDocument/2006/relationships/slide" Target="slides/slide39.xml"/><Relationship Id="rId1" Type="http://schemas.openxmlformats.org/officeDocument/2006/relationships/slide" Target="slides/slide1.xml"/><Relationship Id="rId6" Type="http://schemas.openxmlformats.org/officeDocument/2006/relationships/slide" Target="slides/slide7.xml"/><Relationship Id="rId11" Type="http://schemas.openxmlformats.org/officeDocument/2006/relationships/slide" Target="slides/slide19.xml"/><Relationship Id="rId24" Type="http://schemas.openxmlformats.org/officeDocument/2006/relationships/slide" Target="slides/slide34.xml"/><Relationship Id="rId32" Type="http://schemas.openxmlformats.org/officeDocument/2006/relationships/slide" Target="slides/slide42.xml"/><Relationship Id="rId5" Type="http://schemas.openxmlformats.org/officeDocument/2006/relationships/slide" Target="slides/slide6.xml"/><Relationship Id="rId15" Type="http://schemas.openxmlformats.org/officeDocument/2006/relationships/slide" Target="slides/slide23.xml"/><Relationship Id="rId23" Type="http://schemas.openxmlformats.org/officeDocument/2006/relationships/slide" Target="slides/slide33.xml"/><Relationship Id="rId28" Type="http://schemas.openxmlformats.org/officeDocument/2006/relationships/slide" Target="slides/slide38.xml"/><Relationship Id="rId10" Type="http://schemas.openxmlformats.org/officeDocument/2006/relationships/slide" Target="slides/slide11.xml"/><Relationship Id="rId19" Type="http://schemas.openxmlformats.org/officeDocument/2006/relationships/slide" Target="slides/slide27.xml"/><Relationship Id="rId31" Type="http://schemas.openxmlformats.org/officeDocument/2006/relationships/slide" Target="slides/slide41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22.xml"/><Relationship Id="rId22" Type="http://schemas.openxmlformats.org/officeDocument/2006/relationships/slide" Target="slides/slide32.xml"/><Relationship Id="rId27" Type="http://schemas.openxmlformats.org/officeDocument/2006/relationships/slide" Target="slides/slide37.xml"/><Relationship Id="rId30" Type="http://schemas.openxmlformats.org/officeDocument/2006/relationships/slide" Target="slides/slide40.xml"/><Relationship Id="rId8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23A218A-5C63-192C-580F-0E9ACE1247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9E89EAE-B409-9FD3-06E8-1F950E5B1CA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829E566-2B5B-024D-A0FA-2E59F18A3C8A}" type="datetimeFigureOut">
              <a:rPr lang="de-DE"/>
              <a:pPr>
                <a:defRPr/>
              </a:pPr>
              <a:t>12.03.24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72D4036-B6CD-66C5-66F1-EA424433C1F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3F76AD-394D-594F-58AC-5F466518C4B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90D2639-B632-8D47-B72D-543DA73634A3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2C5B88C-4BC8-57A1-94BB-B28E7A8C322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039F2961-10D3-D83C-3A2C-028052218F4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8132" name="Rectangle 4">
            <a:extLst>
              <a:ext uri="{FF2B5EF4-FFF2-40B4-BE49-F238E27FC236}">
                <a16:creationId xmlns:a16="http://schemas.microsoft.com/office/drawing/2014/main" id="{7038354D-DEE5-B600-C604-061F12EA735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694983E7-37B3-5DEA-70C0-D673AC17C52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Formate des Vorlagentextes zu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0E6DF473-3424-8C9E-36B9-577E9765D62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6F987DC0-374E-7F6B-63E9-B16FA396049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992ED76-5880-7341-9B02-9C97F4871889}" type="slidenum">
              <a:rPr lang="de-DE" altLang="de-DE"/>
              <a:pPr/>
              <a:t>‹Nr.›</a:t>
            </a:fld>
            <a:endParaRPr lang="de-DE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lienbildplatzhalter 1">
            <a:extLst>
              <a:ext uri="{FF2B5EF4-FFF2-40B4-BE49-F238E27FC236}">
                <a16:creationId xmlns:a16="http://schemas.microsoft.com/office/drawing/2014/main" id="{C48DBE99-6975-E58E-5E56-695793D105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Notizenplatzhalter 2">
            <a:extLst>
              <a:ext uri="{FF2B5EF4-FFF2-40B4-BE49-F238E27FC236}">
                <a16:creationId xmlns:a16="http://schemas.microsoft.com/office/drawing/2014/main" id="{AF7A5ED5-60A3-BA85-A83E-0676DC9F37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49156" name="Foliennummernplatzhalter 3">
            <a:extLst>
              <a:ext uri="{FF2B5EF4-FFF2-40B4-BE49-F238E27FC236}">
                <a16:creationId xmlns:a16="http://schemas.microsoft.com/office/drawing/2014/main" id="{1B6851B7-9BB8-2D4D-53A6-86B74BE578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5D57F387-E4BB-7B43-AF31-32DE7B3596C1}" type="slidenum">
              <a:rPr lang="de-DE" altLang="de-DE" sz="1200"/>
              <a:pPr eaLnBrk="1" hangingPunct="1"/>
              <a:t>1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lienbildplatzhalter 1">
            <a:extLst>
              <a:ext uri="{FF2B5EF4-FFF2-40B4-BE49-F238E27FC236}">
                <a16:creationId xmlns:a16="http://schemas.microsoft.com/office/drawing/2014/main" id="{19EDE62A-CE7E-B49B-3FD9-427BDC45B03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Notizenplatzhalter 2">
            <a:extLst>
              <a:ext uri="{FF2B5EF4-FFF2-40B4-BE49-F238E27FC236}">
                <a16:creationId xmlns:a16="http://schemas.microsoft.com/office/drawing/2014/main" id="{AF72525D-98E6-5C93-C30D-6C5EF6432C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0180" name="Foliennummernplatzhalter 3">
            <a:extLst>
              <a:ext uri="{FF2B5EF4-FFF2-40B4-BE49-F238E27FC236}">
                <a16:creationId xmlns:a16="http://schemas.microsoft.com/office/drawing/2014/main" id="{62B08798-7D7C-92E1-C3A3-F01F0E776D1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777BEE2A-0DE6-CB4C-95CB-A26FC3827EC3}" type="slidenum">
              <a:rPr lang="de-DE" altLang="de-DE" sz="1200"/>
              <a:pPr eaLnBrk="1" hangingPunct="1"/>
              <a:t>2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lienbildplatzhalter 1">
            <a:extLst>
              <a:ext uri="{FF2B5EF4-FFF2-40B4-BE49-F238E27FC236}">
                <a16:creationId xmlns:a16="http://schemas.microsoft.com/office/drawing/2014/main" id="{CE2C9524-CFE4-1907-FCBC-E8A99458FE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Notizenplatzhalter 2">
            <a:extLst>
              <a:ext uri="{FF2B5EF4-FFF2-40B4-BE49-F238E27FC236}">
                <a16:creationId xmlns:a16="http://schemas.microsoft.com/office/drawing/2014/main" id="{4E7441E5-B5A7-5643-BFBD-ACF9AAD66E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1204" name="Foliennummernplatzhalter 3">
            <a:extLst>
              <a:ext uri="{FF2B5EF4-FFF2-40B4-BE49-F238E27FC236}">
                <a16:creationId xmlns:a16="http://schemas.microsoft.com/office/drawing/2014/main" id="{4D12D7AE-1ADC-B82F-2943-9588AE495D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030EBD16-5D7C-874F-B3F9-9A3EF8389D2C}" type="slidenum">
              <a:rPr lang="de-DE" altLang="de-DE" sz="1200"/>
              <a:pPr eaLnBrk="1" hangingPunct="1"/>
              <a:t>6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lienbildplatzhalter 1">
            <a:extLst>
              <a:ext uri="{FF2B5EF4-FFF2-40B4-BE49-F238E27FC236}">
                <a16:creationId xmlns:a16="http://schemas.microsoft.com/office/drawing/2014/main" id="{C530C36F-F1F7-F61D-EF83-1A0025A8B8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Notizenplatzhalter 2">
            <a:extLst>
              <a:ext uri="{FF2B5EF4-FFF2-40B4-BE49-F238E27FC236}">
                <a16:creationId xmlns:a16="http://schemas.microsoft.com/office/drawing/2014/main" id="{385499E3-B19E-8D53-C83E-D5F47F0858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2228" name="Foliennummernplatzhalter 3">
            <a:extLst>
              <a:ext uri="{FF2B5EF4-FFF2-40B4-BE49-F238E27FC236}">
                <a16:creationId xmlns:a16="http://schemas.microsoft.com/office/drawing/2014/main" id="{651AF00C-C040-C494-168A-ACA7F03280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909EFF1-AA37-C64B-B7AB-93E9D2FF8137}" type="slidenum">
              <a:rPr lang="de-DE" altLang="de-DE" sz="1200"/>
              <a:pPr eaLnBrk="1" hangingPunct="1"/>
              <a:t>9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lienbildplatzhalter 1">
            <a:extLst>
              <a:ext uri="{FF2B5EF4-FFF2-40B4-BE49-F238E27FC236}">
                <a16:creationId xmlns:a16="http://schemas.microsoft.com/office/drawing/2014/main" id="{E7FC49B8-26FB-85A2-D79F-3BF2272364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izenplatzhalter 2">
            <a:extLst>
              <a:ext uri="{FF2B5EF4-FFF2-40B4-BE49-F238E27FC236}">
                <a16:creationId xmlns:a16="http://schemas.microsoft.com/office/drawing/2014/main" id="{902623AC-4148-9D07-1962-5623E2E715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3252" name="Foliennummernplatzhalter 3">
            <a:extLst>
              <a:ext uri="{FF2B5EF4-FFF2-40B4-BE49-F238E27FC236}">
                <a16:creationId xmlns:a16="http://schemas.microsoft.com/office/drawing/2014/main" id="{B1B97CF3-FF7A-D07A-DE22-60C5DA6B696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31EBB14D-6B0E-5E4D-ABDC-C141D1807486}" type="slidenum">
              <a:rPr lang="de-DE" altLang="de-DE" sz="1200"/>
              <a:pPr eaLnBrk="1" hangingPunct="1"/>
              <a:t>16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lienbildplatzhalter 1">
            <a:extLst>
              <a:ext uri="{FF2B5EF4-FFF2-40B4-BE49-F238E27FC236}">
                <a16:creationId xmlns:a16="http://schemas.microsoft.com/office/drawing/2014/main" id="{F5B4971B-FB29-5CBD-C33D-9A5013C0795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izenplatzhalter 2">
            <a:extLst>
              <a:ext uri="{FF2B5EF4-FFF2-40B4-BE49-F238E27FC236}">
                <a16:creationId xmlns:a16="http://schemas.microsoft.com/office/drawing/2014/main" id="{0A2CF323-9B60-C128-1EF2-071E7E0CD8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AT" altLang="de-DE"/>
          </a:p>
        </p:txBody>
      </p:sp>
      <p:sp>
        <p:nvSpPr>
          <p:cNvPr id="54276" name="Foliennummernplatzhalter 3">
            <a:extLst>
              <a:ext uri="{FF2B5EF4-FFF2-40B4-BE49-F238E27FC236}">
                <a16:creationId xmlns:a16="http://schemas.microsoft.com/office/drawing/2014/main" id="{42076A56-C2F6-5A48-922A-ACDEB8A0BF6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908C9EFA-B443-DD42-8532-8FC3C1AEDEBA}" type="slidenum">
              <a:rPr lang="de-DE" altLang="de-DE" sz="1200"/>
              <a:pPr eaLnBrk="1" hangingPunct="1"/>
              <a:t>26</a:t>
            </a:fld>
            <a:endParaRPr lang="de-DE" altLang="de-DE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lienbildplatzhalter 1">
            <a:extLst>
              <a:ext uri="{FF2B5EF4-FFF2-40B4-BE49-F238E27FC236}">
                <a16:creationId xmlns:a16="http://schemas.microsoft.com/office/drawing/2014/main" id="{27083843-4ACC-786D-B05B-87B10B9FC3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1BE2722-D3C1-0601-3B26-A0948BED44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>
              <a:lnSpc>
                <a:spcPct val="90000"/>
              </a:lnSpc>
              <a:defRPr/>
            </a:pPr>
            <a:endParaRPr lang="de-DE" sz="1800" b="1" strike="sngStrike" dirty="0">
              <a:solidFill>
                <a:schemeClr val="accent6"/>
              </a:solidFill>
            </a:endParaRPr>
          </a:p>
        </p:txBody>
      </p:sp>
      <p:sp>
        <p:nvSpPr>
          <p:cNvPr id="55300" name="Foliennummernplatzhalter 3">
            <a:extLst>
              <a:ext uri="{FF2B5EF4-FFF2-40B4-BE49-F238E27FC236}">
                <a16:creationId xmlns:a16="http://schemas.microsoft.com/office/drawing/2014/main" id="{27CB8347-A86C-168A-A7CE-89F2B4BB0A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D01ACBFF-5088-A549-B9D1-FF7F5805D459}" type="slidenum">
              <a:rPr lang="de-DE" altLang="de-DE" sz="1200"/>
              <a:pPr eaLnBrk="1" hangingPunct="1"/>
              <a:t>28</a:t>
            </a:fld>
            <a:endParaRPr lang="de-DE" altLang="de-DE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gradFill rotWithShape="0">
          <a:gsLst>
            <a:gs pos="0">
              <a:srgbClr val="919197"/>
            </a:gs>
            <a:gs pos="100000">
              <a:srgbClr val="0CA45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5">
            <a:extLst>
              <a:ext uri="{FF2B5EF4-FFF2-40B4-BE49-F238E27FC236}">
                <a16:creationId xmlns:a16="http://schemas.microsoft.com/office/drawing/2014/main" id="{74C7691A-8E82-85DA-33E8-D9CFDA2AED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16013" y="698500"/>
            <a:ext cx="5876925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3" name="Picture 4" descr="logo">
            <a:extLst>
              <a:ext uri="{FF2B5EF4-FFF2-40B4-BE49-F238E27FC236}">
                <a16:creationId xmlns:a16="http://schemas.microsoft.com/office/drawing/2014/main" id="{AA94BF23-4AC9-2977-CDC9-480E9D1993A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115888"/>
            <a:ext cx="161448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C9DC994-2062-3039-9E3F-B820036144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136525"/>
            <a:ext cx="847725" cy="134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Line 5">
            <a:extLst>
              <a:ext uri="{FF2B5EF4-FFF2-40B4-BE49-F238E27FC236}">
                <a16:creationId xmlns:a16="http://schemas.microsoft.com/office/drawing/2014/main" id="{9D1BC63A-94ED-6613-D42D-5D9FBDCD4F8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1116013" y="1412875"/>
            <a:ext cx="6551612" cy="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95600"/>
            <a:ext cx="7772400" cy="1143000"/>
          </a:xfrm>
        </p:spPr>
        <p:txBody>
          <a:bodyPr/>
          <a:lstStyle>
            <a:lvl1pPr algn="ctr">
              <a:defRPr>
                <a:solidFill>
                  <a:srgbClr val="FFFF66"/>
                </a:solidFill>
                <a:latin typeface="Arial Black" pitchFamily="34" charset="0"/>
              </a:defRPr>
            </a:lvl1pPr>
          </a:lstStyle>
          <a:p>
            <a:r>
              <a:rPr lang="de-DE"/>
              <a:t>Klicken Sie, um das Titelformat zu bearbeiten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267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  <a:latin typeface="Arial Rounded MT Bold" pitchFamily="34" charset="0"/>
              </a:defRPr>
            </a:lvl1pPr>
          </a:lstStyle>
          <a:p>
            <a:r>
              <a:rPr lang="de-DE"/>
              <a:t>Klicken Sie, um das Format des Untertitelmasters zu bearbeiten</a:t>
            </a:r>
          </a:p>
        </p:txBody>
      </p:sp>
      <p:sp>
        <p:nvSpPr>
          <p:cNvPr id="6" name="Datumsplatzhalter 6">
            <a:extLst>
              <a:ext uri="{FF2B5EF4-FFF2-40B4-BE49-F238E27FC236}">
                <a16:creationId xmlns:a16="http://schemas.microsoft.com/office/drawing/2014/main" id="{94089695-D5B4-3D46-46BC-CA33521D9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7. März 2012</a:t>
            </a:r>
          </a:p>
        </p:txBody>
      </p:sp>
      <p:sp>
        <p:nvSpPr>
          <p:cNvPr id="7" name="Foliennummernplatzhalter 7">
            <a:extLst>
              <a:ext uri="{FF2B5EF4-FFF2-40B4-BE49-F238E27FC236}">
                <a16:creationId xmlns:a16="http://schemas.microsoft.com/office/drawing/2014/main" id="{2A61ED52-E341-D090-F2F6-5DAD49F3E1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-</a:t>
            </a:r>
            <a:fld id="{A1668C6E-F9FC-3C40-BDEC-7E7250072B07}" type="slidenum">
              <a:rPr lang="de-DE" altLang="de-DE"/>
              <a:pPr/>
              <a:t>‹Nr.›</a:t>
            </a:fld>
            <a:r>
              <a:rPr lang="de-DE" altLang="de-DE"/>
              <a:t>-</a:t>
            </a:r>
          </a:p>
        </p:txBody>
      </p:sp>
      <p:sp>
        <p:nvSpPr>
          <p:cNvPr id="8" name="Fußzeilenplatzhalter 8">
            <a:extLst>
              <a:ext uri="{FF2B5EF4-FFF2-40B4-BE49-F238E27FC236}">
                <a16:creationId xmlns:a16="http://schemas.microsoft.com/office/drawing/2014/main" id="{1AB2AB93-52ED-5CCA-6C04-2C21373AD1B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PP_Berechtigung_5,5to_v02</a:t>
            </a:r>
          </a:p>
        </p:txBody>
      </p:sp>
    </p:spTree>
    <p:extLst>
      <p:ext uri="{BB962C8B-B14F-4D97-AF65-F5344CB8AC3E}">
        <p14:creationId xmlns:p14="http://schemas.microsoft.com/office/powerpoint/2010/main" val="896232536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2B6D3A61-14CF-20A7-AB61-DE0BCAC1278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PP_Berechtigung_5,5to_v02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E10575B-8B1D-BC31-84F6-CE31A6BC29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-</a:t>
            </a:r>
            <a:fld id="{05799F3E-8F04-CF43-A35C-5EC02F1EFF9C}" type="slidenum">
              <a:rPr lang="de-DE" altLang="de-DE"/>
              <a:pPr/>
              <a:t>‹Nr.›</a:t>
            </a:fld>
            <a:r>
              <a:rPr lang="de-DE" altLang="de-DE"/>
              <a:t>-</a:t>
            </a:r>
          </a:p>
        </p:txBody>
      </p:sp>
      <p:sp>
        <p:nvSpPr>
          <p:cNvPr id="4" name="Datumsplatzhalter 9">
            <a:extLst>
              <a:ext uri="{FF2B5EF4-FFF2-40B4-BE49-F238E27FC236}">
                <a16:creationId xmlns:a16="http://schemas.microsoft.com/office/drawing/2014/main" id="{0148476B-7DBB-DD7A-94D6-C57945BDCFA3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7. März 2012</a:t>
            </a:r>
          </a:p>
        </p:txBody>
      </p:sp>
    </p:spTree>
    <p:extLst>
      <p:ext uri="{BB962C8B-B14F-4D97-AF65-F5344CB8AC3E}">
        <p14:creationId xmlns:p14="http://schemas.microsoft.com/office/powerpoint/2010/main" val="275969589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6E7BD153-2A1A-E1CF-A20A-BE5EF6B9C774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PP_Berechtigung_5,5to_v02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83369BEC-56AA-D584-C1B3-50743A36BCE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altLang="de-DE"/>
              <a:t>-</a:t>
            </a:r>
            <a:fld id="{6390440D-68C4-4345-B549-25596A8A61B1}" type="slidenum">
              <a:rPr lang="de-DE" altLang="de-DE"/>
              <a:pPr/>
              <a:t>‹Nr.›</a:t>
            </a:fld>
            <a:r>
              <a:rPr lang="de-DE" altLang="de-DE"/>
              <a:t>-</a:t>
            </a:r>
          </a:p>
        </p:txBody>
      </p:sp>
      <p:sp>
        <p:nvSpPr>
          <p:cNvPr id="4" name="Datumsplatzhalter 9">
            <a:extLst>
              <a:ext uri="{FF2B5EF4-FFF2-40B4-BE49-F238E27FC236}">
                <a16:creationId xmlns:a16="http://schemas.microsoft.com/office/drawing/2014/main" id="{B2CC8876-4457-3EF1-2799-8C6BE7E3185D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7. März 2012</a:t>
            </a:r>
          </a:p>
        </p:txBody>
      </p:sp>
    </p:spTree>
    <p:extLst>
      <p:ext uri="{BB962C8B-B14F-4D97-AF65-F5344CB8AC3E}">
        <p14:creationId xmlns:p14="http://schemas.microsoft.com/office/powerpoint/2010/main" val="2640394802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6EA88A02-FEC7-5283-8392-A3ABFED902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3200" y="61913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das Titelformat zu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CFAB351-B956-D2C1-E1B6-E4591619EC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Klicken Sie, um die Formate des Vorlagentextes zu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90116" name="Rectangle 4">
            <a:extLst>
              <a:ext uri="{FF2B5EF4-FFF2-40B4-BE49-F238E27FC236}">
                <a16:creationId xmlns:a16="http://schemas.microsoft.com/office/drawing/2014/main" id="{01C916FC-277B-2161-20A6-BF4C4CD74D87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5750" y="6400800"/>
            <a:ext cx="2882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de-DE"/>
              <a:t>PP_Berechtigung_5,5to_v02</a:t>
            </a:r>
          </a:p>
        </p:txBody>
      </p:sp>
      <p:sp>
        <p:nvSpPr>
          <p:cNvPr id="1029" name="Line 5">
            <a:extLst>
              <a:ext uri="{FF2B5EF4-FFF2-40B4-BE49-F238E27FC236}">
                <a16:creationId xmlns:a16="http://schemas.microsoft.com/office/drawing/2014/main" id="{C37F82C9-D54F-3A14-3574-75BC59EAFCCD}"/>
              </a:ext>
            </a:extLst>
          </p:cNvPr>
          <p:cNvSpPr>
            <a:spLocks noChangeShapeType="1"/>
          </p:cNvSpPr>
          <p:nvPr/>
        </p:nvSpPr>
        <p:spPr bwMode="auto">
          <a:xfrm>
            <a:off x="0" y="685800"/>
            <a:ext cx="9144000" cy="6350"/>
          </a:xfrm>
          <a:prstGeom prst="line">
            <a:avLst/>
          </a:prstGeom>
          <a:noFill/>
          <a:ln w="412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0118" name="Rectangle 6">
            <a:extLst>
              <a:ext uri="{FF2B5EF4-FFF2-40B4-BE49-F238E27FC236}">
                <a16:creationId xmlns:a16="http://schemas.microsoft.com/office/drawing/2014/main" id="{F147C724-5A51-D3E0-4BEF-EE75077FF85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1475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panose="020B0604020202020204" pitchFamily="34" charset="0"/>
              </a:defRPr>
            </a:lvl1pPr>
          </a:lstStyle>
          <a:p>
            <a:r>
              <a:rPr lang="de-DE" altLang="de-DE"/>
              <a:t>-</a:t>
            </a:r>
            <a:fld id="{3F64CBA7-322B-9B41-A344-745ED700D47D}" type="slidenum">
              <a:rPr lang="de-DE" altLang="de-DE"/>
              <a:pPr/>
              <a:t>‹Nr.›</a:t>
            </a:fld>
            <a:r>
              <a:rPr lang="de-DE" altLang="de-DE"/>
              <a:t>-</a:t>
            </a:r>
          </a:p>
        </p:txBody>
      </p:sp>
      <p:pic>
        <p:nvPicPr>
          <p:cNvPr id="1031" name="Picture 8">
            <a:extLst>
              <a:ext uri="{FF2B5EF4-FFF2-40B4-BE49-F238E27FC236}">
                <a16:creationId xmlns:a16="http://schemas.microsoft.com/office/drawing/2014/main" id="{FC74B15F-ACE1-5395-4AE8-1B62D06185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4" descr="logo">
            <a:extLst>
              <a:ext uri="{FF2B5EF4-FFF2-40B4-BE49-F238E27FC236}">
                <a16:creationId xmlns:a16="http://schemas.microsoft.com/office/drawing/2014/main" id="{8C81EDCC-5513-7A27-6233-A98F18FF251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8" y="76200"/>
            <a:ext cx="6413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3A19540F-91A4-7C28-2D72-32B4527180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715125" y="63500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de-DE"/>
              <a:t>7. März 2012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08" r:id="rId2"/>
    <p:sldLayoutId id="2147483809" r:id="rId3"/>
  </p:sldLayoutIdLst>
  <p:transition>
    <p:strips dir="rd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Rounded MT Bold" pitchFamily="34" charset="0"/>
        </a:defRPr>
      </a:lvl9pPr>
    </p:titleStyle>
    <p:bodyStyle>
      <a:lvl1pPr marL="342900" indent="-342900" algn="l" rtl="0" eaLnBrk="0" fontAlgn="base" hangingPunct="0">
        <a:spcBef>
          <a:spcPct val="35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>
            <a:extLst>
              <a:ext uri="{FF2B5EF4-FFF2-40B4-BE49-F238E27FC236}">
                <a16:creationId xmlns:a16="http://schemas.microsoft.com/office/drawing/2014/main" id="{95EEF1DD-28E1-0E13-A2AE-1AA78C94598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5800" y="1844675"/>
            <a:ext cx="7772400" cy="1143000"/>
          </a:xfrm>
        </p:spPr>
        <p:txBody>
          <a:bodyPr/>
          <a:lstStyle/>
          <a:p>
            <a:pPr eaLnBrk="1" hangingPunct="1"/>
            <a:r>
              <a:rPr lang="de-DE" altLang="de-DE" sz="4000"/>
              <a:t>Berechtigung zum Lenken von Feuerwehrfahrzeugen </a:t>
            </a:r>
            <a:br>
              <a:rPr lang="de-DE" altLang="de-DE" sz="4000"/>
            </a:br>
            <a:r>
              <a:rPr lang="de-DE" altLang="de-DE" sz="4000"/>
              <a:t>bis 5.500 kg HzG</a:t>
            </a:r>
          </a:p>
        </p:txBody>
      </p:sp>
      <p:sp>
        <p:nvSpPr>
          <p:cNvPr id="3075" name="Rectangle 7">
            <a:extLst>
              <a:ext uri="{FF2B5EF4-FFF2-40B4-BE49-F238E27FC236}">
                <a16:creationId xmlns:a16="http://schemas.microsoft.com/office/drawing/2014/main" id="{5C2BB1D6-7D0C-AAF3-AEAC-15A40E5D8E3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476375" y="3284538"/>
            <a:ext cx="6400800" cy="1752600"/>
          </a:xfrm>
        </p:spPr>
        <p:txBody>
          <a:bodyPr/>
          <a:lstStyle/>
          <a:p>
            <a:pPr eaLnBrk="1" hangingPunct="1"/>
            <a:r>
              <a:rPr lang="de-DE" altLang="de-DE">
                <a:latin typeface="Arial Rounded MT Bold" panose="020F0704030504030204" pitchFamily="34" charset="77"/>
              </a:rPr>
              <a:t>Fahrzeugtechnik</a:t>
            </a:r>
          </a:p>
          <a:p>
            <a:pPr eaLnBrk="1" hangingPunct="1"/>
            <a:r>
              <a:rPr lang="de-DE" altLang="de-DE">
                <a:latin typeface="Arial Rounded MT Bold" panose="020F0704030504030204" pitchFamily="34" charset="77"/>
              </a:rPr>
              <a:t>Straßenverkehrsrecht</a:t>
            </a:r>
          </a:p>
          <a:p>
            <a:pPr eaLnBrk="1" hangingPunct="1"/>
            <a:r>
              <a:rPr lang="de-AT" altLang="de-DE">
                <a:latin typeface="Arial Rounded MT Bold" panose="020F0704030504030204" pitchFamily="34" charset="77"/>
              </a:rPr>
              <a:t>Fahrphysik</a:t>
            </a:r>
          </a:p>
          <a:p>
            <a:pPr eaLnBrk="1" hangingPunct="1"/>
            <a:r>
              <a:rPr lang="de-AT" altLang="de-DE">
                <a:latin typeface="Arial Rounded MT Bold" panose="020F0704030504030204" pitchFamily="34" charset="77"/>
              </a:rPr>
              <a:t>Gefahrenlehre / Partnerkunde</a:t>
            </a:r>
            <a:endParaRPr lang="de-DE" altLang="de-DE">
              <a:latin typeface="Arial Rounded MT Bold" panose="020F0704030504030204" pitchFamily="34" charset="77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59B4E83A-71BB-6714-84B8-176FE50DFE9D}"/>
              </a:ext>
            </a:extLst>
          </p:cNvPr>
          <p:cNvSpPr txBox="1"/>
          <p:nvPr/>
        </p:nvSpPr>
        <p:spPr>
          <a:xfrm>
            <a:off x="0" y="6381750"/>
            <a:ext cx="91440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de-AT" dirty="0">
                <a:latin typeface="+mn-lt"/>
              </a:rPr>
              <a:t>Stand März 2012</a:t>
            </a:r>
          </a:p>
        </p:txBody>
      </p:sp>
    </p:spTree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>
            <a:extLst>
              <a:ext uri="{FF2B5EF4-FFF2-40B4-BE49-F238E27FC236}">
                <a16:creationId xmlns:a16="http://schemas.microsoft.com/office/drawing/2014/main" id="{6B813D8B-1C65-66E6-ADD5-B7A429DC449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chemeClr val="tx1"/>
                </a:solidFill>
              </a:rPr>
              <a:t>WO</a:t>
            </a:r>
            <a:r>
              <a:rPr lang="de-DE" altLang="de-DE" sz="2800"/>
              <a:t>L</a:t>
            </a:r>
            <a:r>
              <a:rPr lang="de-DE" altLang="de-DE" sz="2800">
                <a:solidFill>
                  <a:schemeClr val="tx1"/>
                </a:solidFill>
              </a:rPr>
              <a:t>KE - LUFT</a:t>
            </a:r>
            <a:endParaRPr lang="de-AT" altLang="de-DE" sz="2800"/>
          </a:p>
        </p:txBody>
      </p:sp>
      <p:sp>
        <p:nvSpPr>
          <p:cNvPr id="90117" name="Rectangle 5">
            <a:extLst>
              <a:ext uri="{FF2B5EF4-FFF2-40B4-BE49-F238E27FC236}">
                <a16:creationId xmlns:a16="http://schemas.microsoft.com/office/drawing/2014/main" id="{5CEEB34E-3C38-81E7-25A9-60310B7CE72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143000"/>
            <a:ext cx="5286375" cy="1214438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Reifendruck  (auch Reserverad)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Beschriftung am Kotflügel</a:t>
            </a:r>
          </a:p>
          <a:p>
            <a:pPr lvl="1">
              <a:buFont typeface="Wingdings" pitchFamily="2" charset="2"/>
              <a:buNone/>
            </a:pPr>
            <a:endParaRPr lang="de-AT" altLang="de-DE" sz="1800" b="1">
              <a:cs typeface="Arial" panose="020B0604020202020204" pitchFamily="34" charset="0"/>
            </a:endParaRPr>
          </a:p>
        </p:txBody>
      </p:sp>
      <p:pic>
        <p:nvPicPr>
          <p:cNvPr id="90120" name="Picture 8" descr="Reifen-Luft">
            <a:extLst>
              <a:ext uri="{FF2B5EF4-FFF2-40B4-BE49-F238E27FC236}">
                <a16:creationId xmlns:a16="http://schemas.microsoft.com/office/drawing/2014/main" id="{E2CB9C65-7C52-7E70-BCD9-B1F44934C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286000"/>
            <a:ext cx="2806700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23" name="Picture 11" descr="~AUT0000">
            <a:extLst>
              <a:ext uri="{FF2B5EF4-FFF2-40B4-BE49-F238E27FC236}">
                <a16:creationId xmlns:a16="http://schemas.microsoft.com/office/drawing/2014/main" id="{5E471122-9CA5-6D2B-644A-2EC8C1E90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000125"/>
            <a:ext cx="2703513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A481C563-00B4-FCFA-9910-8F279A6FB2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02AE5C19-226C-B041-866D-114794016CF5}" type="slidenum">
              <a:rPr lang="de-DE" altLang="de-DE" sz="1200">
                <a:latin typeface="Arial" panose="020B0604020202020204" pitchFamily="34" charset="0"/>
              </a:rPr>
              <a:pPr eaLnBrk="1" hangingPunct="1"/>
              <a:t>10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0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1000"/>
                                        <p:tgtEl>
                                          <p:spTgt spid="90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1000"/>
                                        <p:tgtEl>
                                          <p:spTgt spid="90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utoUpdateAnimBg="0"/>
      <p:bldP spid="9011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>
            <a:extLst>
              <a:ext uri="{FF2B5EF4-FFF2-40B4-BE49-F238E27FC236}">
                <a16:creationId xmlns:a16="http://schemas.microsoft.com/office/drawing/2014/main" id="{04879B60-9CA1-2FFE-329A-E1D9158EFF7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chemeClr val="tx1"/>
                </a:solidFill>
              </a:rPr>
              <a:t>WO</a:t>
            </a:r>
            <a:r>
              <a:rPr lang="de-DE" altLang="de-DE" sz="2800"/>
              <a:t>L</a:t>
            </a:r>
            <a:r>
              <a:rPr lang="de-DE" altLang="de-DE" sz="2800">
                <a:solidFill>
                  <a:schemeClr val="tx1"/>
                </a:solidFill>
              </a:rPr>
              <a:t>KE - LUFT</a:t>
            </a:r>
            <a:endParaRPr lang="de-AT" altLang="de-DE" sz="2800"/>
          </a:p>
        </p:txBody>
      </p:sp>
      <p:pic>
        <p:nvPicPr>
          <p:cNvPr id="116740" name="Picture 4" descr="Profielprüf">
            <a:extLst>
              <a:ext uri="{FF2B5EF4-FFF2-40B4-BE49-F238E27FC236}">
                <a16:creationId xmlns:a16="http://schemas.microsoft.com/office/drawing/2014/main" id="{1D1C3CEE-FBEE-A2E5-8738-6905D8D9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788" y="1000125"/>
            <a:ext cx="2954337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2" name="Rectangle 6">
            <a:extLst>
              <a:ext uri="{FF2B5EF4-FFF2-40B4-BE49-F238E27FC236}">
                <a16:creationId xmlns:a16="http://schemas.microsoft.com/office/drawing/2014/main" id="{8978B5D9-C54E-3A70-BF44-D7BB44E83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1500" y="1214438"/>
            <a:ext cx="5976938" cy="140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Profiltiefe LKW 2,0 mm  </a:t>
            </a:r>
          </a:p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	PKW 1,6 mm </a:t>
            </a:r>
          </a:p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	Winterreifen &amp; Ganzjahresreifen 5,0 mm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6744" name="Picture 8" descr="P1010102">
            <a:extLst>
              <a:ext uri="{FF2B5EF4-FFF2-40B4-BE49-F238E27FC236}">
                <a16:creationId xmlns:a16="http://schemas.microsoft.com/office/drawing/2014/main" id="{C8256911-5979-E58D-4067-A3C6384B7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2" b="4761"/>
          <a:stretch>
            <a:fillRect/>
          </a:stretch>
        </p:blipFill>
        <p:spPr bwMode="auto">
          <a:xfrm>
            <a:off x="5665788" y="3571875"/>
            <a:ext cx="295433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5" name="Rectangle 9">
            <a:extLst>
              <a:ext uri="{FF2B5EF4-FFF2-40B4-BE49-F238E27FC236}">
                <a16:creationId xmlns:a16="http://schemas.microsoft.com/office/drawing/2014/main" id="{17B9FF4E-AF7B-EC54-A640-6BC9B9536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1500" y="2571750"/>
            <a:ext cx="5214938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Zustand der Reifen </a:t>
            </a:r>
          </a:p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	(Beschädigungen, Alter, ...)</a:t>
            </a:r>
          </a:p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418" name="Picture 10" descr="K:\DRUCKEREI\Eibl Matthias\Bilder eingescannt\Bild 1.jpg">
            <a:extLst>
              <a:ext uri="{FF2B5EF4-FFF2-40B4-BE49-F238E27FC236}">
                <a16:creationId xmlns:a16="http://schemas.microsoft.com/office/drawing/2014/main" id="{C1472B0B-9892-A9A0-1921-1B0EB91EB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571875"/>
            <a:ext cx="2743200" cy="216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9">
            <a:extLst>
              <a:ext uri="{FF2B5EF4-FFF2-40B4-BE49-F238E27FC236}">
                <a16:creationId xmlns:a16="http://schemas.microsoft.com/office/drawing/2014/main" id="{0BF66217-D7B2-2661-63AD-59377CF3C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33400" y="3711575"/>
            <a:ext cx="3376613" cy="107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Luftdruck laut Betriebsanleitung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8FB482FC-3210-278D-8A75-5AB8EFC391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4296E2EA-8D2C-FB4B-A00E-421DDFD8AE04}" type="slidenum">
              <a:rPr lang="de-DE" altLang="de-DE" sz="1200">
                <a:latin typeface="Arial" panose="020B0604020202020204" pitchFamily="34" charset="0"/>
              </a:rPr>
              <a:pPr eaLnBrk="1" hangingPunct="1"/>
              <a:t>11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116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67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 autoUpdateAnimBg="0"/>
      <p:bldP spid="116742" grpId="0" autoUpdateAnimBg="0"/>
      <p:bldP spid="116745" grpId="0" autoUpdateAnimBg="0"/>
      <p:bldP spid="1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>
            <a:extLst>
              <a:ext uri="{FF2B5EF4-FFF2-40B4-BE49-F238E27FC236}">
                <a16:creationId xmlns:a16="http://schemas.microsoft.com/office/drawing/2014/main" id="{81B65231-2EE7-5AFA-E2DB-31A0C4C8FF5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chemeClr val="tx1"/>
                </a:solidFill>
              </a:rPr>
              <a:t>WOL</a:t>
            </a:r>
            <a:r>
              <a:rPr lang="de-DE" altLang="de-DE" sz="2800"/>
              <a:t>K</a:t>
            </a:r>
            <a:r>
              <a:rPr lang="de-DE" altLang="de-DE" sz="2800">
                <a:solidFill>
                  <a:schemeClr val="tx1"/>
                </a:solidFill>
              </a:rPr>
              <a:t>E - </a:t>
            </a:r>
            <a:r>
              <a:rPr lang="de-DE" altLang="de-DE" sz="2800"/>
              <a:t>KRAFTSTOFF</a:t>
            </a:r>
            <a:endParaRPr lang="de-AT" altLang="de-DE" sz="2800"/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7E6BD7D9-6231-919C-16F6-AC065625867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42875" y="1143000"/>
            <a:ext cx="8715375" cy="3000375"/>
          </a:xfrm>
        </p:spPr>
        <p:txBody>
          <a:bodyPr/>
          <a:lstStyle/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Fahrzeug, Aggregate, Reservekanister immer voll tanken</a:t>
            </a:r>
          </a:p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regelmäßige Übungsfahrten durchführen</a:t>
            </a:r>
          </a:p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Probelauf der Feuerlöschpumpe </a:t>
            </a:r>
            <a:br>
              <a:rPr lang="de-DE" sz="1800" b="1" dirty="0"/>
            </a:br>
            <a:r>
              <a:rPr lang="de-DE" sz="1800" b="1" dirty="0"/>
              <a:t>(möglichst unter Belastung, auf Trockenlauf achten)</a:t>
            </a:r>
          </a:p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richtigen Kraftstoff verwenden</a:t>
            </a:r>
          </a:p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begrenzte Haltbarkeit der Kraftstoffe </a:t>
            </a:r>
          </a:p>
          <a:p>
            <a:pPr marL="628650" lvl="1" indent="-436563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/>
              <a:t>Rechtzeitiges Umstellen auf Winterdiesel</a:t>
            </a:r>
            <a:endParaRPr lang="de-AT" sz="1800" b="1" dirty="0"/>
          </a:p>
          <a:p>
            <a:pPr marL="192087" lvl="1" indent="0">
              <a:buClr>
                <a:srgbClr val="FF0000"/>
              </a:buClr>
              <a:buFontTx/>
              <a:buNone/>
              <a:defRPr/>
            </a:pPr>
            <a:r>
              <a:rPr lang="de-AT" sz="1800" b="1" dirty="0"/>
              <a:t>       (auch bei den Kanistern!)</a:t>
            </a:r>
            <a:endParaRPr lang="de-DE" sz="1800" b="1" dirty="0"/>
          </a:p>
        </p:txBody>
      </p:sp>
      <p:pic>
        <p:nvPicPr>
          <p:cNvPr id="91140" name="Picture 4" descr="Diesel">
            <a:extLst>
              <a:ext uri="{FF2B5EF4-FFF2-40B4-BE49-F238E27FC236}">
                <a16:creationId xmlns:a16="http://schemas.microsoft.com/office/drawing/2014/main" id="{2F880018-D974-4B3B-6BAF-3DBD7C3229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8" y="3068638"/>
            <a:ext cx="1228725" cy="1331912"/>
          </a:xfrm>
          <a:prstGeom prst="rect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 descr="Diesel-Z">
            <a:extLst>
              <a:ext uri="{FF2B5EF4-FFF2-40B4-BE49-F238E27FC236}">
                <a16:creationId xmlns:a16="http://schemas.microsoft.com/office/drawing/2014/main" id="{B93E7E16-9A93-2B5F-1B55-14A7378A8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8" r="14655"/>
          <a:stretch>
            <a:fillRect/>
          </a:stretch>
        </p:blipFill>
        <p:spPr bwMode="auto">
          <a:xfrm>
            <a:off x="7634288" y="3068638"/>
            <a:ext cx="1152525" cy="1287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0765AA1F-53C2-57CF-A54F-3F549242EA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71563" y="4714875"/>
            <a:ext cx="8582026" cy="32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Benzin = rot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0D4B1978-054F-FB0B-D56D-2AC22E35AE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71563" y="5000625"/>
            <a:ext cx="7500938" cy="54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Gemisch (Benzin und Öl) = rot mit blauen Streifen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319894C3-75B4-D8EE-5C19-9477BE7C6F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71563" y="5286375"/>
            <a:ext cx="8582026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Diesel = gelb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id="{615DEC1B-4C84-2EA2-94B7-95A68CD05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313" y="4286250"/>
            <a:ext cx="48625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lvl="1" indent="-476250">
              <a:lnSpc>
                <a:spcPct val="90000"/>
              </a:lnSpc>
              <a:spcBef>
                <a:spcPts val="0"/>
              </a:spcBef>
              <a:buClr>
                <a:srgbClr val="FF0000"/>
              </a:buClr>
              <a:buFont typeface="Wingdings" pitchFamily="2" charset="2"/>
              <a:buNone/>
              <a:defRPr/>
            </a:pPr>
            <a:r>
              <a:rPr lang="de-DE" sz="1800" b="1" kern="0" dirty="0">
                <a:latin typeface="Arial" pitchFamily="34" charset="0"/>
                <a:cs typeface="Arial" pitchFamily="34" charset="0"/>
              </a:rPr>
              <a:t>Kanister- Kennfarben nach ÖBFV:</a:t>
            </a:r>
          </a:p>
        </p:txBody>
      </p:sp>
      <p:pic>
        <p:nvPicPr>
          <p:cNvPr id="12" name="Picture 1029" descr="C:\Eibl M\Bilder\Lehrgänge\Kanister.JPG">
            <a:extLst>
              <a:ext uri="{FF2B5EF4-FFF2-40B4-BE49-F238E27FC236}">
                <a16:creationId xmlns:a16="http://schemas.microsoft.com/office/drawing/2014/main" id="{B57D2BFB-5C20-51D0-0B79-0849EF424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4500563"/>
            <a:ext cx="2270125" cy="1843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C7845272-361B-7BC8-C0F7-A0BC9418DF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B78ACC74-B594-0D46-9F6A-5C725284BDEF}" type="slidenum">
              <a:rPr lang="de-DE" altLang="de-DE" sz="1200">
                <a:latin typeface="Arial" panose="020B0604020202020204" pitchFamily="34" charset="0"/>
              </a:rPr>
              <a:pPr eaLnBrk="1" hangingPunct="1"/>
              <a:t>12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5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6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6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 autoUpdateAnimBg="0"/>
      <p:bldP spid="91139" grpId="0" build="p" bldLvl="2" autoUpdateAnimBg="0"/>
      <p:bldP spid="8" grpId="0" autoUpdateAnimBg="0"/>
      <p:bldP spid="9" grpId="0" autoUpdateAnimBg="0"/>
      <p:bldP spid="10" grpId="0" autoUpdateAnimBg="0"/>
      <p:bldP spid="11" grpId="0" build="p" autoUpdateAnimBg="0" advAuto="20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4">
            <a:extLst>
              <a:ext uri="{FF2B5EF4-FFF2-40B4-BE49-F238E27FC236}">
                <a16:creationId xmlns:a16="http://schemas.microsoft.com/office/drawing/2014/main" id="{AC4A7D1F-D4B3-9355-A228-B232A4DA2F9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chemeClr val="tx1"/>
                </a:solidFill>
              </a:rPr>
              <a:t>WOLK</a:t>
            </a:r>
            <a:r>
              <a:rPr lang="de-DE" altLang="de-DE" sz="2800"/>
              <a:t>E - ELEKTRIK</a:t>
            </a:r>
            <a:endParaRPr lang="de-AT" altLang="de-DE" sz="2800"/>
          </a:p>
        </p:txBody>
      </p:sp>
      <p:sp>
        <p:nvSpPr>
          <p:cNvPr id="92165" name="Rectangle 5">
            <a:extLst>
              <a:ext uri="{FF2B5EF4-FFF2-40B4-BE49-F238E27FC236}">
                <a16:creationId xmlns:a16="http://schemas.microsoft.com/office/drawing/2014/main" id="{900D0ED0-EC42-31E8-2828-CA514AB0365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285875"/>
            <a:ext cx="7715250" cy="1357313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   Kontrolle sämtlicher elektrischer Verbraucher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   Scheinwerfereinstellung kontrollieren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   Keilriemen auf Risse, Brüche u. Spannung prüfen </a:t>
            </a:r>
            <a:endParaRPr lang="de-AT" altLang="de-DE" sz="1800" b="1">
              <a:cs typeface="Arial" panose="020B0604020202020204" pitchFamily="34" charset="0"/>
            </a:endParaRPr>
          </a:p>
        </p:txBody>
      </p:sp>
      <p:pic>
        <p:nvPicPr>
          <p:cNvPr id="92168" name="Picture 8" descr="Beleuchtung-2">
            <a:extLst>
              <a:ext uri="{FF2B5EF4-FFF2-40B4-BE49-F238E27FC236}">
                <a16:creationId xmlns:a16="http://schemas.microsoft.com/office/drawing/2014/main" id="{F94A239E-4455-394D-02E7-DA30EEAC7E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5"/>
          <a:stretch>
            <a:fillRect/>
          </a:stretch>
        </p:blipFill>
        <p:spPr bwMode="auto">
          <a:xfrm>
            <a:off x="4714875" y="2928938"/>
            <a:ext cx="3581400" cy="278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26FED6A0-12DC-5C34-8469-E9CED97EE3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FA43C84A-14C9-7C41-B6EE-C032DDBD3620}" type="slidenum">
              <a:rPr lang="de-DE" altLang="de-DE" sz="1200">
                <a:latin typeface="Arial" panose="020B0604020202020204" pitchFamily="34" charset="0"/>
              </a:rPr>
              <a:pPr eaLnBrk="1" hangingPunct="1"/>
              <a:t>13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autoUpdateAnimBg="0"/>
      <p:bldP spid="92165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id="{F1069F0C-1FB4-F9FE-0211-29BB2AE9551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700">
                <a:solidFill>
                  <a:srgbClr val="0000FF"/>
                </a:solidFill>
              </a:rPr>
              <a:t>Pflichten von Fahrzeuglenkern vor Fahrantritt</a:t>
            </a:r>
            <a:endParaRPr lang="de-AT" altLang="de-DE" sz="2700">
              <a:solidFill>
                <a:srgbClr val="0000FF"/>
              </a:solidFill>
            </a:endParaRPr>
          </a:p>
        </p:txBody>
      </p:sp>
      <p:sp>
        <p:nvSpPr>
          <p:cNvPr id="92165" name="Rectangle 5">
            <a:extLst>
              <a:ext uri="{FF2B5EF4-FFF2-40B4-BE49-F238E27FC236}">
                <a16:creationId xmlns:a16="http://schemas.microsoft.com/office/drawing/2014/main" id="{E2759A0F-3399-7615-43D6-D07A6E0ACFF0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42875" y="1143000"/>
            <a:ext cx="8643938" cy="5000625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   Kontrolle der Beladung: </a:t>
            </a:r>
            <a:br>
              <a:rPr lang="de-DE" sz="1800" b="1" dirty="0">
                <a:cs typeface="Arial" charset="0"/>
              </a:rPr>
            </a:br>
            <a:r>
              <a:rPr lang="de-DE" sz="1800" b="1" dirty="0">
                <a:cs typeface="Arial" charset="0"/>
              </a:rPr>
              <a:t>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Ladungssicherung im Fahrer- und Mannschaftsraum sowie am Fahrzeug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   Überprüfung der Massen und der Abmessungen:	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Höchstzulässige Gesamtmasse (</a:t>
            </a:r>
            <a:r>
              <a:rPr lang="de-DE" sz="1600" b="1" dirty="0" err="1">
                <a:solidFill>
                  <a:schemeClr val="accent6"/>
                </a:solidFill>
                <a:cs typeface="Arial" charset="0"/>
              </a:rPr>
              <a:t>HzG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)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</a:t>
            </a:r>
            <a:r>
              <a:rPr lang="de-DE" sz="1600" b="1" dirty="0" err="1">
                <a:solidFill>
                  <a:schemeClr val="accent6"/>
                </a:solidFill>
                <a:cs typeface="Arial" charset="0"/>
              </a:rPr>
              <a:t>HzG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 der Fahrzeugkombination (mit Anhänger)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Achslasten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tatsächliche Länge, Breite und Höhe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   Überprüfung der vorgeschriebenen Ausrüstung laut KFG: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Verbandszeug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Pannendreieck (ECE)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reflektierende Warnwesten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Unterlegkeile </a:t>
            </a: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	Kontrolle der Aufschriften: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Massen-  und Fahrzeugkennschild  	</a:t>
            </a:r>
          </a:p>
          <a:p>
            <a:pPr lvl="1">
              <a:buFontTx/>
              <a:buNone/>
              <a:defRPr/>
            </a:pPr>
            <a:endParaRPr lang="de-DE" sz="1000" b="1" dirty="0">
              <a:cs typeface="Arial" charset="0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E17F7CB-63C9-996A-4681-4A970D2191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1804A130-7229-974C-89FB-5D4F660B8F73}" type="slidenum">
              <a:rPr lang="de-DE" altLang="de-DE" sz="1200">
                <a:latin typeface="Arial" panose="020B0604020202020204" pitchFamily="34" charset="0"/>
              </a:rPr>
              <a:pPr eaLnBrk="1" hangingPunct="1"/>
              <a:t>14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1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1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9216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5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6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921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9216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6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9216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9216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92165" grpId="0" build="p" bldLvl="2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>
            <a:extLst>
              <a:ext uri="{FF2B5EF4-FFF2-40B4-BE49-F238E27FC236}">
                <a16:creationId xmlns:a16="http://schemas.microsoft.com/office/drawing/2014/main" id="{3ACC06FE-E50A-6CB2-AFDE-8C6F1F856A7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700">
                <a:solidFill>
                  <a:srgbClr val="0000FF"/>
                </a:solidFill>
              </a:rPr>
              <a:t>Pflichten von Fahrzeuglenkern vor Fahrantritt</a:t>
            </a:r>
            <a:endParaRPr lang="de-AT" altLang="de-DE" sz="2700">
              <a:solidFill>
                <a:srgbClr val="0000FF"/>
              </a:solidFill>
            </a:endParaRPr>
          </a:p>
        </p:txBody>
      </p:sp>
      <p:sp>
        <p:nvSpPr>
          <p:cNvPr id="92165" name="Rectangle 5">
            <a:extLst>
              <a:ext uri="{FF2B5EF4-FFF2-40B4-BE49-F238E27FC236}">
                <a16:creationId xmlns:a16="http://schemas.microsoft.com/office/drawing/2014/main" id="{F8658D03-8D58-F94B-170E-7C67CA095132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143000"/>
            <a:ext cx="8572500" cy="4724400"/>
          </a:xfrm>
        </p:spPr>
        <p:txBody>
          <a:bodyPr/>
          <a:lstStyle/>
          <a:p>
            <a:pPr lvl="1">
              <a:buFont typeface="Wingdings" pitchFamily="2" charset="2"/>
              <a:buChar char="v"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	Überprüfungspflicht der erforderlichen Dokumente im Fahrzeug: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Zulassungsschein 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Fahrtenbuch 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   Überprüfung der erforderlichen Dokumente gemäß FSG: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Führerschein	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Bestätigung zum Lenken von Feuerwehrfahrzeugen bis 5.500 kg </a:t>
            </a:r>
            <a:r>
              <a:rPr lang="de-DE" sz="1600" b="1" dirty="0" err="1">
                <a:solidFill>
                  <a:schemeClr val="accent6"/>
                </a:solidFill>
                <a:cs typeface="Arial" charset="0"/>
              </a:rPr>
              <a:t>HzG</a:t>
            </a:r>
            <a:endParaRPr lang="de-AT" sz="1600" b="1" dirty="0">
              <a:solidFill>
                <a:schemeClr val="accent6"/>
              </a:solidFill>
              <a:cs typeface="Arial" charset="0"/>
            </a:endParaRPr>
          </a:p>
          <a:p>
            <a:pPr lvl="1">
              <a:buClr>
                <a:srgbClr val="FF0000"/>
              </a:buClr>
              <a:buFontTx/>
              <a:buNone/>
              <a:defRPr/>
            </a:pPr>
            <a:endParaRPr lang="de-DE" sz="1000" b="1" dirty="0">
              <a:cs typeface="Arial" charset="0"/>
            </a:endParaRPr>
          </a:p>
          <a:p>
            <a:pPr lvl="1"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cs typeface="Arial" charset="0"/>
              </a:rPr>
              <a:t>	Weitere Bestimmungen während der Ausbildung: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800" b="1" dirty="0">
                <a:cs typeface="Arial" charset="0"/>
              </a:rPr>
              <a:t>		</a:t>
            </a: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Dokument Bestellung zum Ausbilder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Führerschein des Ausbilders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Führerschein des Bewerbers</a:t>
            </a:r>
          </a:p>
          <a:p>
            <a:pPr lvl="1">
              <a:buClr>
                <a:srgbClr val="FF0000"/>
              </a:buClr>
              <a:buFontTx/>
              <a:buNone/>
              <a:defRPr/>
            </a:pPr>
            <a:r>
              <a:rPr lang="de-DE" sz="1600" b="1" dirty="0">
                <a:solidFill>
                  <a:schemeClr val="accent6"/>
                </a:solidFill>
                <a:cs typeface="Arial" charset="0"/>
              </a:rPr>
              <a:t>		Kennzeichnung des Fahrzeuges mit „L“-Tafel</a:t>
            </a:r>
            <a:endParaRPr lang="de-AT" sz="1600" b="1" dirty="0">
              <a:solidFill>
                <a:schemeClr val="accent6"/>
              </a:solidFill>
              <a:cs typeface="Arial" charset="0"/>
            </a:endParaRPr>
          </a:p>
          <a:p>
            <a:pPr lvl="1">
              <a:buFontTx/>
              <a:buNone/>
              <a:defRPr/>
            </a:pPr>
            <a:endParaRPr lang="de-DE" sz="1600" b="1" dirty="0">
              <a:cs typeface="Arial" charset="0"/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9BB6720-0344-E62B-ABE0-294E7118D4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A677A702-3DFC-784F-B7B7-2FD1B1D76BF3}" type="slidenum">
              <a:rPr lang="de-DE" altLang="de-DE" sz="1200">
                <a:latin typeface="Arial" panose="020B0604020202020204" pitchFamily="34" charset="0"/>
              </a:rPr>
              <a:pPr eaLnBrk="1" hangingPunct="1"/>
              <a:t>15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21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21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21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21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21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21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21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9216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216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216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9216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921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9216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92165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1026">
            <a:extLst>
              <a:ext uri="{FF2B5EF4-FFF2-40B4-BE49-F238E27FC236}">
                <a16:creationId xmlns:a16="http://schemas.microsoft.com/office/drawing/2014/main" id="{27874088-AA3B-6A7A-2AE6-C84EEEAD028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rgbClr val="0000FF"/>
                </a:solidFill>
              </a:rPr>
              <a:t>Gewährleistung der Einsatzbereitschaft</a:t>
            </a:r>
            <a:endParaRPr lang="de-AT" altLang="de-DE" sz="2800">
              <a:solidFill>
                <a:srgbClr val="0000FF"/>
              </a:solidFill>
            </a:endParaRPr>
          </a:p>
        </p:txBody>
      </p:sp>
      <p:sp>
        <p:nvSpPr>
          <p:cNvPr id="127003" name="Text Box 1051">
            <a:extLst>
              <a:ext uri="{FF2B5EF4-FFF2-40B4-BE49-F238E27FC236}">
                <a16:creationId xmlns:a16="http://schemas.microsoft.com/office/drawing/2014/main" id="{0B6BCCE0-FBEA-2BBF-1400-E9634DCE6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5813" y="4786313"/>
            <a:ext cx="7829550" cy="14462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Können wahrgenommene Fehler an Fahrzeugen und Pumpen nicht sofort behoben werden, sind diese unverzüglich dem Gerätewart oder dem Kommandanten zu melden !!! 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Bei Fehlern, welche die Verkehrs- und Betriebssicherheit betreffen, </a:t>
            </a:r>
            <a:b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ist das Fahrzeug außer Betrieb zu nehmen !!!</a:t>
            </a:r>
          </a:p>
        </p:txBody>
      </p:sp>
      <p:pic>
        <p:nvPicPr>
          <p:cNvPr id="127007" name="Picture 1055" descr="Vorne">
            <a:extLst>
              <a:ext uri="{FF2B5EF4-FFF2-40B4-BE49-F238E27FC236}">
                <a16:creationId xmlns:a16="http://schemas.microsoft.com/office/drawing/2014/main" id="{57E0A3AF-AD65-EDCD-FF5C-768AD94292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643063"/>
            <a:ext cx="3571875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010" name="Picture 1058" descr="DSC00910">
            <a:extLst>
              <a:ext uri="{FF2B5EF4-FFF2-40B4-BE49-F238E27FC236}">
                <a16:creationId xmlns:a16="http://schemas.microsoft.com/office/drawing/2014/main" id="{6E83113F-38F2-6212-0B5F-95A9A98C5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0" t="36555" r="48608" b="46893"/>
          <a:stretch>
            <a:fillRect/>
          </a:stretch>
        </p:blipFill>
        <p:spPr bwMode="auto">
          <a:xfrm>
            <a:off x="4143375" y="2786063"/>
            <a:ext cx="422275" cy="27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F8F32C39-D914-42D9-2860-1A17C2597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247650" y="1071563"/>
            <a:ext cx="93202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 eaLnBrk="0" hangingPunct="0"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dirty="0">
                <a:latin typeface="+mn-lt"/>
                <a:cs typeface="Arial" charset="0"/>
              </a:rPr>
              <a:t>Auf Vollständigkeit der Fahrzeugbestückung ist besonders zu achten !!!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224B2D1B-0F4F-09A2-90DA-59992D3573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84FC87C5-A667-6F4F-87CF-BD583F374D23}" type="slidenum">
              <a:rPr lang="de-DE" altLang="de-DE" sz="1200">
                <a:latin typeface="Arial" panose="020B0604020202020204" pitchFamily="34" charset="0"/>
              </a:rPr>
              <a:pPr eaLnBrk="1" hangingPunct="1"/>
              <a:t>16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69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127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7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27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 autoUpdateAnimBg="0"/>
      <p:bldP spid="127003" grpId="0" animBg="1" autoUpdateAnimBg="0"/>
      <p:bldP spid="11" grpId="0" build="p" bldLvl="2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2" name="Rectangle 4">
            <a:extLst>
              <a:ext uri="{FF2B5EF4-FFF2-40B4-BE49-F238E27FC236}">
                <a16:creationId xmlns:a16="http://schemas.microsoft.com/office/drawing/2014/main" id="{328F9F7D-CE9A-6263-4FC8-F5503E8FA7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rgbClr val="0000FF"/>
                </a:solidFill>
              </a:rPr>
              <a:t>Übungsfahrten und Kontrollen</a:t>
            </a:r>
            <a:endParaRPr lang="de-AT" altLang="de-DE" sz="2800">
              <a:solidFill>
                <a:srgbClr val="0000FF"/>
              </a:solidFill>
            </a:endParaRPr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id="{ECF0264D-5418-60C8-7DAD-51B77739DA9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0" y="1143000"/>
            <a:ext cx="7772400" cy="4724400"/>
          </a:xfrm>
        </p:spPr>
        <p:txBody>
          <a:bodyPr/>
          <a:lstStyle/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/>
              <a:t>Kontrollen durchführen - Checklisten verwenden</a:t>
            </a:r>
          </a:p>
          <a:p>
            <a:pPr lvl="1">
              <a:buClr>
                <a:srgbClr val="FF0000"/>
              </a:buClr>
              <a:buFontTx/>
              <a:buNone/>
            </a:pPr>
            <a:endParaRPr lang="de-DE" altLang="de-DE" sz="1800" b="1"/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/>
              <a:t>regelmäßige Übungsfahrten durchführen (mind. 10 km)</a:t>
            </a:r>
          </a:p>
          <a:p>
            <a:pPr lvl="1"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/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/>
              <a:t>Fahrtenbuch grundsätzlich nach jeder Fahrt ausfüllen</a:t>
            </a:r>
          </a:p>
          <a:p>
            <a:pPr lvl="1">
              <a:buClr>
                <a:srgbClr val="FF0000"/>
              </a:buClr>
              <a:buFontTx/>
              <a:buNone/>
            </a:pPr>
            <a:endParaRPr lang="de-DE" altLang="de-DE" sz="1800" b="1"/>
          </a:p>
          <a:p>
            <a:pPr lvl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/>
              <a:t>Einsatzgebiet erkunden</a:t>
            </a:r>
          </a:p>
          <a:p>
            <a:pPr lvl="1"/>
            <a:endParaRPr lang="de-AT" altLang="de-DE" sz="1800" b="1"/>
          </a:p>
        </p:txBody>
      </p:sp>
      <p:pic>
        <p:nvPicPr>
          <p:cNvPr id="94215" name="Picture 7" descr="Probf">
            <a:extLst>
              <a:ext uri="{FF2B5EF4-FFF2-40B4-BE49-F238E27FC236}">
                <a16:creationId xmlns:a16="http://schemas.microsoft.com/office/drawing/2014/main" id="{C92934AD-7BCA-BDC6-9040-09FEE02B4D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3357563"/>
            <a:ext cx="35179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3320CE7-B5C4-6592-B606-672D7296D1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A63E85E2-486C-B94A-938A-092BDB8BA436}" type="slidenum">
              <a:rPr lang="de-DE" altLang="de-DE" sz="1200">
                <a:latin typeface="Arial" panose="020B0604020202020204" pitchFamily="34" charset="0"/>
              </a:rPr>
              <a:pPr eaLnBrk="1" hangingPunct="1"/>
              <a:t>17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42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4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4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4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94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2" grpId="0" autoUpdateAnimBg="0"/>
      <p:bldP spid="94213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>
            <a:extLst>
              <a:ext uri="{FF2B5EF4-FFF2-40B4-BE49-F238E27FC236}">
                <a16:creationId xmlns:a16="http://schemas.microsoft.com/office/drawing/2014/main" id="{92742BA4-BB6B-9BA9-E2AD-6B861B8E8AB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AT" altLang="de-DE" sz="2800">
                <a:solidFill>
                  <a:srgbClr val="0000FF"/>
                </a:solidFill>
              </a:rPr>
              <a:t>Übungsfahrten - Checkliste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C3F0FCE-2315-38B8-1014-418A6D0A1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1" t="22548" r="51257" b="5836"/>
          <a:stretch>
            <a:fillRect/>
          </a:stretch>
        </p:blipFill>
        <p:spPr bwMode="auto">
          <a:xfrm>
            <a:off x="763588" y="785813"/>
            <a:ext cx="3808412" cy="550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D8F3DD83-2DA9-CA28-6CB5-D66DFB55E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24" t="22548" r="5121" b="5836"/>
          <a:stretch>
            <a:fillRect/>
          </a:stretch>
        </p:blipFill>
        <p:spPr bwMode="auto">
          <a:xfrm>
            <a:off x="4786313" y="857250"/>
            <a:ext cx="3643312" cy="544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DE13071-8DE6-E09D-9954-866E2F17D9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72F9D975-7FEF-CE42-ADEF-65B4125631DD}" type="slidenum">
              <a:rPr lang="de-DE" altLang="de-DE" sz="1200">
                <a:latin typeface="Arial" panose="020B0604020202020204" pitchFamily="34" charset="0"/>
              </a:rPr>
              <a:pPr eaLnBrk="1" hangingPunct="1"/>
              <a:t>18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40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0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B02AC31A-A58C-9226-5D10-058475824DC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Straßenverkehrsrecht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7AB365E-62EB-0FDB-3BCB-E3B09FEEA2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9F5C9E84-14F6-C042-AD42-E2D780180395}" type="slidenum">
              <a:rPr lang="de-DE" altLang="de-DE" sz="1200">
                <a:latin typeface="Arial" panose="020B0604020202020204" pitchFamily="34" charset="0"/>
              </a:rPr>
              <a:pPr eaLnBrk="1" hangingPunct="1"/>
              <a:t>19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>
            <a:extLst>
              <a:ext uri="{FF2B5EF4-FFF2-40B4-BE49-F238E27FC236}">
                <a16:creationId xmlns:a16="http://schemas.microsoft.com/office/drawing/2014/main" id="{DE2A0CC0-A2AE-15A6-9901-8B1CF6EA0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73238"/>
            <a:ext cx="8610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2000" b="1" u="sng">
                <a:latin typeface="Arial" panose="020B0604020202020204" pitchFamily="34" charset="0"/>
              </a:rPr>
              <a:t>Impressum:</a:t>
            </a:r>
          </a:p>
          <a:p>
            <a:pPr eaLnBrk="1" hangingPunct="1"/>
            <a:endParaRPr lang="de-DE" altLang="de-DE" sz="2000" b="1">
              <a:latin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1600" b="1">
                <a:latin typeface="Arial" panose="020B0604020202020204" pitchFamily="34" charset="0"/>
              </a:rPr>
              <a:t>Dateiname:	PP_Berechtigung_5,5to_v02</a:t>
            </a:r>
          </a:p>
          <a:p>
            <a:pPr eaLnBrk="1" hangingPunct="1"/>
            <a:endParaRPr lang="de-DE" altLang="de-DE" sz="1600" b="1">
              <a:latin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1600" b="1">
                <a:latin typeface="Arial" panose="020B0604020202020204" pitchFamily="34" charset="0"/>
              </a:rPr>
              <a:t>Erstellt von:	Brandauer Markus, Eibl Matthias</a:t>
            </a:r>
          </a:p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1600" b="1">
                <a:latin typeface="Arial" panose="020B0604020202020204" pitchFamily="34" charset="0"/>
              </a:rPr>
              <a:t>Geprüft am:	08.06.2011, Kr</a:t>
            </a:r>
          </a:p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1600" b="1">
                <a:latin typeface="Arial" panose="020B0604020202020204" pitchFamily="34" charset="0"/>
              </a:rPr>
              <a:t>Freigegeben am:	08.06.2011, Kr</a:t>
            </a:r>
          </a:p>
          <a:p>
            <a:pPr eaLnBrk="1" hangingPunct="1">
              <a:buClr>
                <a:schemeClr val="tx1"/>
              </a:buClr>
              <a:buSzPts val="2000"/>
            </a:pPr>
            <a:endParaRPr lang="de-DE" altLang="de-DE" sz="1800" b="1">
              <a:latin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SzPts val="2000"/>
            </a:pPr>
            <a:endParaRPr lang="de-DE" altLang="de-DE" sz="1800" b="1">
              <a:latin typeface="Arial" panose="020B0604020202020204" pitchFamily="34" charset="0"/>
            </a:endParaRPr>
          </a:p>
          <a:p>
            <a:pPr eaLnBrk="1" hangingPunct="1">
              <a:buClr>
                <a:schemeClr val="tx1"/>
              </a:buClr>
              <a:buSzPts val="2000"/>
            </a:pPr>
            <a:r>
              <a:rPr lang="de-DE" altLang="de-DE" sz="1800" b="1">
                <a:latin typeface="Arial" panose="020B0604020202020204" pitchFamily="34" charset="0"/>
              </a:rPr>
              <a:t>Überarbeitet:	7. März 2012, Markus Voglhuber (Oö.LFV)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4C687F-43E1-B50F-9F89-5554FCB181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6696985E-1759-0F43-9BA3-FA0708B17593}" type="slidenum">
              <a:rPr lang="de-DE" altLang="de-DE" sz="1200">
                <a:latin typeface="Arial" panose="020B0604020202020204" pitchFamily="34" charset="0"/>
              </a:rPr>
              <a:pPr eaLnBrk="1" hangingPunct="1"/>
              <a:t>2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BF88B29C-1487-1993-104A-572F304AA00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Allgemeines aus der StVO</a:t>
            </a:r>
          </a:p>
        </p:txBody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51A571CF-3565-6820-2304-FFF7BF829EF0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00038" y="1071563"/>
            <a:ext cx="8343900" cy="51435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de-DE" dirty="0"/>
              <a:t>Einsatzfahrzeug:</a:t>
            </a:r>
          </a:p>
          <a:p>
            <a:pPr lvl="1" eaLnBrk="1" hangingPunct="1">
              <a:defRPr/>
            </a:pPr>
            <a:r>
              <a:rPr lang="de-DE" dirty="0">
                <a:solidFill>
                  <a:schemeClr val="accent6"/>
                </a:solidFill>
              </a:rPr>
              <a:t>Blaulicht</a:t>
            </a:r>
          </a:p>
          <a:p>
            <a:pPr lvl="1" eaLnBrk="1" hangingPunct="1">
              <a:defRPr/>
            </a:pPr>
            <a:r>
              <a:rPr lang="de-DE" dirty="0">
                <a:solidFill>
                  <a:schemeClr val="accent6"/>
                </a:solidFill>
              </a:rPr>
              <a:t>Folgetonhorn</a:t>
            </a:r>
          </a:p>
          <a:p>
            <a:pPr marL="717550" lvl="1" indent="6350" eaLnBrk="1" hangingPunct="1">
              <a:buFontTx/>
              <a:buNone/>
              <a:defRPr/>
            </a:pPr>
            <a:r>
              <a:rPr lang="de-AT" dirty="0">
                <a:solidFill>
                  <a:schemeClr val="accent6"/>
                </a:solidFill>
              </a:rPr>
              <a:t>für die Dauer der Verwendung eines dieser Signale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de-DE" dirty="0"/>
              <a:t>Blaulicht und Folgetonhorn bei:</a:t>
            </a:r>
          </a:p>
          <a:p>
            <a:pPr lvl="1" eaLnBrk="1" hangingPunct="1">
              <a:defRPr/>
            </a:pPr>
            <a:r>
              <a:rPr lang="de-DE" dirty="0">
                <a:solidFill>
                  <a:schemeClr val="accent6"/>
                </a:solidFill>
              </a:rPr>
              <a:t>Gefahr in Verzug, insbesondere für Fahrten </a:t>
            </a:r>
            <a:r>
              <a:rPr lang="de-DE" b="1" dirty="0">
                <a:solidFill>
                  <a:schemeClr val="accent6"/>
                </a:solidFill>
              </a:rPr>
              <a:t>zum </a:t>
            </a:r>
            <a:r>
              <a:rPr lang="de-DE" dirty="0">
                <a:solidFill>
                  <a:schemeClr val="accent6"/>
                </a:solidFill>
              </a:rPr>
              <a:t>und </a:t>
            </a:r>
            <a:r>
              <a:rPr lang="de-DE" b="1" dirty="0">
                <a:solidFill>
                  <a:schemeClr val="accent6"/>
                </a:solidFill>
              </a:rPr>
              <a:t>vom</a:t>
            </a:r>
            <a:r>
              <a:rPr lang="de-DE" dirty="0">
                <a:solidFill>
                  <a:schemeClr val="accent6"/>
                </a:solidFill>
              </a:rPr>
              <a:t> Ort der dringenden Hilfeleistung oder </a:t>
            </a:r>
            <a:r>
              <a:rPr lang="de-DE" b="1" dirty="0">
                <a:solidFill>
                  <a:schemeClr val="accent6"/>
                </a:solidFill>
              </a:rPr>
              <a:t>zum</a:t>
            </a:r>
            <a:r>
              <a:rPr lang="de-DE" dirty="0">
                <a:solidFill>
                  <a:schemeClr val="accent6"/>
                </a:solidFill>
              </a:rPr>
              <a:t> Ort des sonstigen dringenden Einsatzes</a:t>
            </a:r>
            <a:endParaRPr lang="de-DE" b="1" dirty="0">
              <a:solidFill>
                <a:schemeClr val="accent6"/>
              </a:solidFill>
            </a:endParaRPr>
          </a:p>
          <a:p>
            <a:pPr lvl="1" eaLnBrk="1" hangingPunct="1">
              <a:buFontTx/>
              <a:buNone/>
              <a:defRPr/>
            </a:pPr>
            <a:r>
              <a:rPr lang="de-DE" sz="2000" dirty="0">
                <a:solidFill>
                  <a:srgbClr val="FF0000"/>
                </a:solidFill>
              </a:rPr>
              <a:t>    </a:t>
            </a:r>
            <a:r>
              <a:rPr lang="de-DE" sz="2000" dirty="0"/>
              <a:t>(Die missbräuchliche Verwendung der Warnsignale ist strafbar!)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D26C8AE-FD9B-5B08-4DD2-E4E3960A6C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C76A1C6A-A0A9-164B-B6CB-5812F3BB3A79}" type="slidenum">
              <a:rPr lang="de-DE" altLang="de-DE" sz="1200">
                <a:latin typeface="Arial" panose="020B0604020202020204" pitchFamily="34" charset="0"/>
              </a:rPr>
              <a:pPr eaLnBrk="1" hangingPunct="1"/>
              <a:t>20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bldLvl="2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050">
            <a:extLst>
              <a:ext uri="{FF2B5EF4-FFF2-40B4-BE49-F238E27FC236}">
                <a16:creationId xmlns:a16="http://schemas.microsoft.com/office/drawing/2014/main" id="{EB73052F-6E35-77FD-6A20-8FA2BFEBE26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/>
              <a:t>Allgemeines aus der StVO</a:t>
            </a:r>
          </a:p>
        </p:txBody>
      </p:sp>
      <p:sp>
        <p:nvSpPr>
          <p:cNvPr id="34819" name="Rectangle 2051">
            <a:extLst>
              <a:ext uri="{FF2B5EF4-FFF2-40B4-BE49-F238E27FC236}">
                <a16:creationId xmlns:a16="http://schemas.microsoft.com/office/drawing/2014/main" id="{71D51FDC-0A5A-7CDB-72BA-5EE6CD5FCD3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42913" y="1071563"/>
            <a:ext cx="8129587" cy="5143500"/>
          </a:xfrm>
        </p:spPr>
        <p:txBody>
          <a:bodyPr/>
          <a:lstStyle/>
          <a:p>
            <a:pPr>
              <a:defRPr/>
            </a:pPr>
            <a:r>
              <a:rPr lang="de-DE" sz="2400" dirty="0"/>
              <a:t>Leuchten mit blauem Licht dürfen aus Gründen der Verkehrssicherheit auch am Ort der Hilfeleistung verwendet werden.</a:t>
            </a:r>
          </a:p>
          <a:p>
            <a:pPr>
              <a:defRPr/>
            </a:pPr>
            <a:r>
              <a:rPr lang="de-DE" sz="2400" dirty="0"/>
              <a:t>Alle anderen Verkehrsteilnehmer haben Platz zu machen, und dürfen nicht unmittelbar hinter dem Einsatzfahrzeug nachfahren.</a:t>
            </a:r>
          </a:p>
          <a:p>
            <a:pPr>
              <a:defRPr/>
            </a:pPr>
            <a:r>
              <a:rPr lang="de-DE" sz="2400" dirty="0"/>
              <a:t>Vom Wochenendfahrverbot ausgenommen sind:</a:t>
            </a:r>
          </a:p>
          <a:p>
            <a:pPr lvl="1">
              <a:defRPr/>
            </a:pPr>
            <a:r>
              <a:rPr lang="de-DE" sz="2400" dirty="0">
                <a:solidFill>
                  <a:schemeClr val="accent6"/>
                </a:solidFill>
              </a:rPr>
              <a:t>Einsatzfahrzeuge</a:t>
            </a:r>
          </a:p>
          <a:p>
            <a:pPr lvl="1">
              <a:defRPr/>
            </a:pPr>
            <a:r>
              <a:rPr lang="de-DE" sz="2400" dirty="0">
                <a:solidFill>
                  <a:schemeClr val="accent6"/>
                </a:solidFill>
              </a:rPr>
              <a:t>Fahrzeuge der Feuerwehr, die typisiert sind als:</a:t>
            </a:r>
          </a:p>
          <a:p>
            <a:pPr lvl="2">
              <a:defRPr/>
            </a:pPr>
            <a:r>
              <a:rPr lang="de-DE" dirty="0">
                <a:solidFill>
                  <a:schemeClr val="accent6"/>
                </a:solidFill>
              </a:rPr>
              <a:t>Spezialkraftwagen</a:t>
            </a:r>
          </a:p>
          <a:p>
            <a:pPr lvl="2">
              <a:defRPr/>
            </a:pPr>
            <a:r>
              <a:rPr lang="de-DE" dirty="0">
                <a:solidFill>
                  <a:schemeClr val="accent6"/>
                </a:solidFill>
              </a:rPr>
              <a:t>Sonderfahrzeug</a:t>
            </a:r>
          </a:p>
          <a:p>
            <a:pPr lvl="2">
              <a:defRPr/>
            </a:pPr>
            <a:r>
              <a:rPr lang="de-DE" dirty="0">
                <a:solidFill>
                  <a:schemeClr val="accent6"/>
                </a:solidFill>
              </a:rPr>
              <a:t>Feuerwehrfahrzeug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4DD268A-9CFE-9C42-0FAE-2D8DF7C87B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31692010-66EF-5742-A728-72C87D53A547}" type="slidenum">
              <a:rPr lang="de-DE" altLang="de-DE" sz="1200">
                <a:latin typeface="Arial" panose="020B0604020202020204" pitchFamily="34" charset="0"/>
              </a:rPr>
              <a:pPr eaLnBrk="1" hangingPunct="1"/>
              <a:t>21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bldLvl="2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>
            <a:extLst>
              <a:ext uri="{FF2B5EF4-FFF2-40B4-BE49-F238E27FC236}">
                <a16:creationId xmlns:a16="http://schemas.microsoft.com/office/drawing/2014/main" id="{611C794F-5CD7-F6E8-BEB1-F399158B630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Allgemeines aus der StVO</a:t>
            </a:r>
          </a:p>
        </p:txBody>
      </p:sp>
      <p:sp>
        <p:nvSpPr>
          <p:cNvPr id="57347" name="Rectangle 1027">
            <a:extLst>
              <a:ext uri="{FF2B5EF4-FFF2-40B4-BE49-F238E27FC236}">
                <a16:creationId xmlns:a16="http://schemas.microsoft.com/office/drawing/2014/main" id="{B381E023-11C4-0FD1-E894-497767BA94A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85750" y="1000125"/>
            <a:ext cx="8501063" cy="5143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dirty="0"/>
              <a:t>Lenker von Einsatzfahrzeugen: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sind nicht an Verkehrsverbote- und Beschränkungen gebunden.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dürfen dabei aber weder Personen gefährden noch Sachen beschädigen.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haben die Geschwindigkeit den Straßenverkehrs- und Sichtverhältnissen anzupassen.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unterliegen dem Vertrauensgrundsatz.</a:t>
            </a:r>
          </a:p>
          <a:p>
            <a:pPr eaLnBrk="1" hangingPunct="1">
              <a:lnSpc>
                <a:spcPct val="90000"/>
              </a:lnSpc>
              <a:defRPr/>
            </a:pPr>
            <a:endParaRPr lang="de-DE" sz="2800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FF5566D-DD33-AF3A-1D64-EB790400A7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F6DA7870-0775-E14A-88F0-A1C2989C16CD}" type="slidenum">
              <a:rPr lang="de-DE" altLang="de-DE" sz="1200">
                <a:latin typeface="Arial" panose="020B0604020202020204" pitchFamily="34" charset="0"/>
              </a:rPr>
              <a:pPr eaLnBrk="1" hangingPunct="1"/>
              <a:t>22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7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26">
            <a:extLst>
              <a:ext uri="{FF2B5EF4-FFF2-40B4-BE49-F238E27FC236}">
                <a16:creationId xmlns:a16="http://schemas.microsoft.com/office/drawing/2014/main" id="{3C0BC725-BC23-885E-A3B5-9B625728B47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Allgemeines aus der StVO</a:t>
            </a:r>
          </a:p>
        </p:txBody>
      </p:sp>
      <p:sp>
        <p:nvSpPr>
          <p:cNvPr id="33795" name="Rectangle 1027">
            <a:extLst>
              <a:ext uri="{FF2B5EF4-FFF2-40B4-BE49-F238E27FC236}">
                <a16:creationId xmlns:a16="http://schemas.microsoft.com/office/drawing/2014/main" id="{04C46A63-B18D-3B4F-1C83-D8606B8888AB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85750" y="1071563"/>
            <a:ext cx="7772400" cy="4724400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Lenker von Einsatzfahrzeugen dürfen:</a:t>
            </a:r>
          </a:p>
          <a:p>
            <a:pPr lvl="1" eaLnBrk="1" hangingPunct="1">
              <a:defRPr/>
            </a:pPr>
            <a:r>
              <a:rPr lang="de-DE" dirty="0">
                <a:solidFill>
                  <a:schemeClr val="accent6"/>
                </a:solidFill>
              </a:rPr>
              <a:t>bei rotem Licht in die Kreuzung einfahren, müssen jedoch </a:t>
            </a:r>
            <a:r>
              <a:rPr lang="de-DE" b="1" dirty="0">
                <a:solidFill>
                  <a:schemeClr val="accent6"/>
                </a:solidFill>
              </a:rPr>
              <a:t>vorher anhalten</a:t>
            </a:r>
            <a:r>
              <a:rPr lang="de-DE" dirty="0">
                <a:solidFill>
                  <a:schemeClr val="accent6"/>
                </a:solidFill>
              </a:rPr>
              <a:t> und dürfen weder Personen gefährden noch Sachen beschädigen.</a:t>
            </a:r>
          </a:p>
          <a:p>
            <a:pPr lvl="1" eaLnBrk="1" hangingPunct="1">
              <a:buFontTx/>
              <a:buNone/>
              <a:defRPr/>
            </a:pPr>
            <a:endParaRPr lang="de-DE" sz="2000" dirty="0">
              <a:solidFill>
                <a:schemeClr val="accent6"/>
              </a:solidFill>
            </a:endParaRPr>
          </a:p>
          <a:p>
            <a:pPr lvl="1" eaLnBrk="1" hangingPunct="1">
              <a:defRPr/>
            </a:pPr>
            <a:r>
              <a:rPr lang="de-DE" dirty="0">
                <a:solidFill>
                  <a:schemeClr val="accent6"/>
                </a:solidFill>
              </a:rPr>
              <a:t>Einbahnstraßen und Richtungsfahrbahnen in Gegenrichtung nur befahren, wenn der Einsatzort anders </a:t>
            </a:r>
            <a:r>
              <a:rPr lang="de-DE" b="1" dirty="0">
                <a:solidFill>
                  <a:schemeClr val="accent6"/>
                </a:solidFill>
              </a:rPr>
              <a:t>nicht </a:t>
            </a:r>
            <a:r>
              <a:rPr lang="de-DE" dirty="0">
                <a:solidFill>
                  <a:schemeClr val="accent6"/>
                </a:solidFill>
              </a:rPr>
              <a:t>oder</a:t>
            </a:r>
            <a:r>
              <a:rPr lang="de-DE" b="1" dirty="0">
                <a:solidFill>
                  <a:schemeClr val="accent6"/>
                </a:solidFill>
              </a:rPr>
              <a:t> nicht in der gebotenen Zeit erreichbar </a:t>
            </a:r>
            <a:r>
              <a:rPr lang="de-DE" dirty="0">
                <a:solidFill>
                  <a:schemeClr val="accent6"/>
                </a:solidFill>
              </a:rPr>
              <a:t>ist.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11328B6-748B-7A43-B1E9-61555DC2C8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3DB68939-2E32-4A42-9D01-63C16996CCD9}" type="slidenum">
              <a:rPr lang="de-DE" altLang="de-DE" sz="1200">
                <a:latin typeface="Arial" panose="020B0604020202020204" pitchFamily="34" charset="0"/>
              </a:rPr>
              <a:pPr eaLnBrk="1" hangingPunct="1"/>
              <a:t>23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bldLvl="2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5">
            <a:extLst>
              <a:ext uri="{FF2B5EF4-FFF2-40B4-BE49-F238E27FC236}">
                <a16:creationId xmlns:a16="http://schemas.microsoft.com/office/drawing/2014/main" id="{DCF6FE7A-9FEB-F71A-D3C3-73608194E7A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Vorrang</a:t>
            </a:r>
          </a:p>
        </p:txBody>
      </p:sp>
      <p:sp>
        <p:nvSpPr>
          <p:cNvPr id="29702" name="Rectangle 6">
            <a:extLst>
              <a:ext uri="{FF2B5EF4-FFF2-40B4-BE49-F238E27FC236}">
                <a16:creationId xmlns:a16="http://schemas.microsoft.com/office/drawing/2014/main" id="{0EBAF1F9-037D-BC45-E6E3-CDFF50C585B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42938" y="2286000"/>
            <a:ext cx="7772400" cy="3643313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de-DE" altLang="de-DE" i="1"/>
              <a:t>RETTUNG</a:t>
            </a:r>
            <a:r>
              <a:rPr lang="de-DE" altLang="de-DE"/>
              <a:t> (Leben)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de-DE" altLang="de-DE" b="1" i="1"/>
              <a:t>FEUERWEHR</a:t>
            </a:r>
            <a:r>
              <a:rPr lang="de-DE" altLang="de-DE" i="1"/>
              <a:t> (Sachen)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de-DE" altLang="de-DE" i="1"/>
              <a:t>POLIZEI (Sicherheitsdienst</a:t>
            </a:r>
            <a:r>
              <a:rPr lang="de-DE" altLang="de-DE"/>
              <a:t>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de-DE" altLang="de-DE" i="1"/>
              <a:t>SONSTIGE EINSATZFAHRZEUGE</a:t>
            </a:r>
            <a:r>
              <a:rPr lang="de-DE" altLang="de-DE"/>
              <a:t> (z.B.: Notdienste, Militärstreife usw.)</a:t>
            </a:r>
          </a:p>
        </p:txBody>
      </p:sp>
      <p:sp>
        <p:nvSpPr>
          <p:cNvPr id="11270" name="Text Box 4">
            <a:extLst>
              <a:ext uri="{FF2B5EF4-FFF2-40B4-BE49-F238E27FC236}">
                <a16:creationId xmlns:a16="http://schemas.microsoft.com/office/drawing/2014/main" id="{D2B8C972-67CD-E40A-B4EF-58469E53DD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004888"/>
            <a:ext cx="81375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de-DE" sz="3200" dirty="0">
                <a:latin typeface="+mn-lt"/>
              </a:rPr>
              <a:t>Beim Zusammentreffen von verschiedenen Einsatzfahrzeugen gilt: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32F8AAF-1171-C1A6-3CED-9779121A97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3976392F-8ACB-D04C-ABB0-2847A3AB2E00}" type="slidenum">
              <a:rPr lang="de-DE" altLang="de-DE" sz="1200">
                <a:latin typeface="Arial" panose="020B0604020202020204" pitchFamily="34" charset="0"/>
              </a:rPr>
              <a:pPr eaLnBrk="1" hangingPunct="1"/>
              <a:t>24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26">
            <a:extLst>
              <a:ext uri="{FF2B5EF4-FFF2-40B4-BE49-F238E27FC236}">
                <a16:creationId xmlns:a16="http://schemas.microsoft.com/office/drawing/2014/main" id="{6F108393-51E9-ADF3-CA09-CAA533FDC14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Vertrauensgrundsatz</a:t>
            </a:r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51DB6916-98B1-C3C8-D95E-CBF026B0426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14313" y="1000125"/>
            <a:ext cx="8429625" cy="5286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800" dirty="0"/>
              <a:t>Man darf darauf vertrauen, dass andere Personen die maßgeblichen Rechtsvorschriften befolgen, außer: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Kinder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Seh- oder Hörbehinderte (weißer Stock / gelbe Armbinde)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Menschen mit Beeinträchtigung oder Gebrechliche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Auffällige Personen (offensichtliches Fehlverhalten)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de-DE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de-DE" sz="2800" dirty="0"/>
              <a:t>Gegenüber diesen Personen gilt: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Verminderung der Fahrgeschwindigkeit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Bremsbereitschaft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de-DE" sz="2400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475945F-D9AF-07F5-CC10-AC64BE178C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59897A45-C3C1-3D42-936C-AB0E7C541594}" type="slidenum">
              <a:rPr lang="de-DE" altLang="de-DE" sz="1200">
                <a:latin typeface="Arial" panose="020B0604020202020204" pitchFamily="34" charset="0"/>
              </a:rPr>
              <a:pPr eaLnBrk="1" hangingPunct="1"/>
              <a:t>25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6">
            <a:extLst>
              <a:ext uri="{FF2B5EF4-FFF2-40B4-BE49-F238E27FC236}">
                <a16:creationId xmlns:a16="http://schemas.microsoft.com/office/drawing/2014/main" id="{88FFBA43-E88F-EB87-0D74-95F087EA4832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Allgemeines StVO und KFG</a:t>
            </a:r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4C9390BA-E926-2E15-2EC7-00A149A623DD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14313" y="928688"/>
            <a:ext cx="8572500" cy="5357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Sonderregelungen bei der Einsatzfahrt:</a:t>
            </a:r>
            <a:endParaRPr lang="de-DE" dirty="0">
              <a:solidFill>
                <a:schemeClr val="accent6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Ausnahme von der Sicherheitsgurtpflicht</a:t>
            </a:r>
          </a:p>
          <a:p>
            <a:pPr lvl="1" eaLnBrk="1" hangingPunct="1">
              <a:lnSpc>
                <a:spcPct val="90000"/>
              </a:lnSpc>
              <a:buFontTx/>
              <a:buNone/>
              <a:defRPr/>
            </a:pPr>
            <a:endParaRPr lang="de-AT" sz="2400" dirty="0"/>
          </a:p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Sonderregelungen für Feuerwehrfahrzeuge: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Kein Fahrtenschreiber, Wegstreckenmesser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Keine Vignettenpflicht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Keine GO-Box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de-DE" dirty="0"/>
          </a:p>
          <a:p>
            <a:pPr lvl="1" eaLnBrk="1" hangingPunct="1">
              <a:lnSpc>
                <a:spcPct val="90000"/>
              </a:lnSpc>
              <a:defRPr/>
            </a:pPr>
            <a:endParaRPr lang="de-DE" sz="2400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992130E-B561-9A6F-C658-D8C7C908BF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1BC21352-C732-AB4B-854F-2A0769974778}" type="slidenum">
              <a:rPr lang="de-DE" altLang="de-DE" sz="1200">
                <a:latin typeface="Arial" panose="020B0604020202020204" pitchFamily="34" charset="0"/>
              </a:rPr>
              <a:pPr eaLnBrk="1" hangingPunct="1"/>
              <a:t>26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>
            <a:extLst>
              <a:ext uri="{FF2B5EF4-FFF2-40B4-BE49-F238E27FC236}">
                <a16:creationId xmlns:a16="http://schemas.microsoft.com/office/drawing/2014/main" id="{04B14FFF-104D-D1A3-2032-C9798382E90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Allgemeines StVO und KFG</a:t>
            </a:r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7B20E535-2F1F-A02B-6825-F24F6849170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14313" y="928688"/>
            <a:ext cx="8429625" cy="5357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Sonderregelungen für Fahrzeuge, die mit Blaulicht und Folgetonhorn ausgestattet sind: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Kein Fahrverbot bzw. Einfahrt verboten, wenn Ausnahme für bestimmte Fahrzeuge besteht</a:t>
            </a:r>
            <a:endParaRPr lang="de-DE" dirty="0">
              <a:solidFill>
                <a:schemeClr val="accent6"/>
              </a:solidFill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dirty="0">
                <a:solidFill>
                  <a:schemeClr val="accent6"/>
                </a:solidFill>
              </a:rPr>
              <a:t>Befahren von Fußgängerzonen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Befahren von Bus- und Taxispuren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AT" b="1" dirty="0"/>
              <a:t>keine</a:t>
            </a:r>
            <a:r>
              <a:rPr lang="de-AT" dirty="0"/>
              <a:t> Sonderrechte: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Auf Eisenbahnkreuzungen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Bei Höhen- und Gewichtsbeschränkungen (Ortskenntnis)</a:t>
            </a:r>
            <a:endParaRPr lang="de-DE" sz="2400" dirty="0">
              <a:solidFill>
                <a:schemeClr val="accent6"/>
              </a:solidFill>
            </a:endParaRP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F30AFF9-9E08-EF64-4CDE-6967F633EE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2B27C0A5-BC48-5242-906B-A785448E544D}" type="slidenum">
              <a:rPr lang="de-DE" altLang="de-DE" sz="1200">
                <a:latin typeface="Arial" panose="020B0604020202020204" pitchFamily="34" charset="0"/>
              </a:rPr>
              <a:pPr eaLnBrk="1" hangingPunct="1"/>
              <a:t>27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1027">
            <a:extLst>
              <a:ext uri="{FF2B5EF4-FFF2-40B4-BE49-F238E27FC236}">
                <a16:creationId xmlns:a16="http://schemas.microsoft.com/office/drawing/2014/main" id="{FC6AA0D3-06EB-FD19-F58D-A713381102C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8039100" cy="4724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800" dirty="0"/>
              <a:t>Sofort anhalten und Folgeschäden vermeiden: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400" dirty="0">
                <a:solidFill>
                  <a:schemeClr val="accent6"/>
                </a:solidFill>
              </a:rPr>
              <a:t>Absichern der Unfallstelle</a:t>
            </a:r>
          </a:p>
          <a:p>
            <a:pPr lvl="3" eaLnBrk="1" hangingPunct="1">
              <a:lnSpc>
                <a:spcPct val="90000"/>
              </a:lnSpc>
              <a:buFontTx/>
              <a:buNone/>
              <a:defRPr/>
            </a:pPr>
            <a:endParaRPr lang="de-DE" sz="800" dirty="0"/>
          </a:p>
          <a:p>
            <a:pPr eaLnBrk="1" hangingPunct="1">
              <a:lnSpc>
                <a:spcPct val="90000"/>
              </a:lnSpc>
              <a:defRPr/>
            </a:pPr>
            <a:r>
              <a:rPr lang="de-DE" sz="2800" dirty="0"/>
              <a:t>Verständigen: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000" dirty="0">
                <a:solidFill>
                  <a:schemeClr val="accent6"/>
                </a:solidFill>
              </a:rPr>
              <a:t>Bei Verletzten: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DE" sz="2000" dirty="0">
                <a:solidFill>
                  <a:schemeClr val="accent6"/>
                </a:solidFill>
              </a:rPr>
              <a:t>Rettungsorganisation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DE" sz="2000" dirty="0">
                <a:solidFill>
                  <a:schemeClr val="accent6"/>
                </a:solidFill>
              </a:rPr>
              <a:t>Polizei</a:t>
            </a:r>
          </a:p>
          <a:p>
            <a:pPr lvl="3" eaLnBrk="1" hangingPunct="1">
              <a:lnSpc>
                <a:spcPct val="90000"/>
              </a:lnSpc>
              <a:buFontTx/>
              <a:buNone/>
              <a:defRPr/>
            </a:pPr>
            <a:endParaRPr lang="de-DE" sz="800" b="1" dirty="0">
              <a:solidFill>
                <a:schemeClr val="fol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de-DE" sz="2800" dirty="0"/>
              <a:t>Rettungsmaßnahmen setzen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000" dirty="0">
                <a:solidFill>
                  <a:schemeClr val="accent6"/>
                </a:solidFill>
              </a:rPr>
              <a:t>Direkt (Retten von Verletzten, Erste-Hilfe-Maßnahmen)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DE" sz="2000" dirty="0">
                <a:solidFill>
                  <a:schemeClr val="accent6"/>
                </a:solidFill>
              </a:rPr>
              <a:t>Indirekt (Notarzt verständigen)</a:t>
            </a:r>
          </a:p>
        </p:txBody>
      </p:sp>
      <p:sp>
        <p:nvSpPr>
          <p:cNvPr id="30723" name="Rectangle 1026">
            <a:extLst>
              <a:ext uri="{FF2B5EF4-FFF2-40B4-BE49-F238E27FC236}">
                <a16:creationId xmlns:a16="http://schemas.microsoft.com/office/drawing/2014/main" id="{576DD4CC-343F-C1EE-6372-7904A438D195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3600"/>
              <a:t>Verkehrsunfall mit Fw-fahrzeug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E6CA767-404D-D293-F991-9397DF1AC3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BB7E662B-5468-8B4D-BC9B-115D08DAADD1}" type="slidenum">
              <a:rPr lang="de-DE" altLang="de-DE" sz="1200">
                <a:latin typeface="Arial" panose="020B0604020202020204" pitchFamily="34" charset="0"/>
              </a:rPr>
              <a:pPr eaLnBrk="1" hangingPunct="1"/>
              <a:t>28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2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2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2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82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2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2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82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2051">
            <a:extLst>
              <a:ext uri="{FF2B5EF4-FFF2-40B4-BE49-F238E27FC236}">
                <a16:creationId xmlns:a16="http://schemas.microsoft.com/office/drawing/2014/main" id="{5E195A78-70ED-10FF-0AF5-3BA4637BC47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8181975" cy="4724400"/>
          </a:xfrm>
        </p:spPr>
        <p:txBody>
          <a:bodyPr/>
          <a:lstStyle/>
          <a:p>
            <a:pPr eaLnBrk="1" hangingPunct="1">
              <a:defRPr/>
            </a:pPr>
            <a:r>
              <a:rPr lang="de-DE" sz="2800" dirty="0"/>
              <a:t>Weitere Verständigungen</a:t>
            </a:r>
          </a:p>
          <a:p>
            <a:pPr lvl="1" eaLnBrk="1" hangingPunct="1">
              <a:defRPr/>
            </a:pPr>
            <a:r>
              <a:rPr lang="de-DE" sz="2400" dirty="0">
                <a:solidFill>
                  <a:schemeClr val="accent6"/>
                </a:solidFill>
              </a:rPr>
              <a:t>Behörde (Gemeinde, BH)</a:t>
            </a:r>
            <a:endParaRPr lang="de-DE" sz="2400" b="1" dirty="0">
              <a:solidFill>
                <a:schemeClr val="accent6"/>
              </a:solidFill>
            </a:endParaRPr>
          </a:p>
          <a:p>
            <a:pPr lvl="1" eaLnBrk="1" hangingPunct="1">
              <a:defRPr/>
            </a:pPr>
            <a:r>
              <a:rPr lang="de-DE" sz="2400" dirty="0" err="1">
                <a:solidFill>
                  <a:schemeClr val="accent6"/>
                </a:solidFill>
              </a:rPr>
              <a:t>Straßenerhalter</a:t>
            </a:r>
            <a:endParaRPr lang="de-DE" sz="2400" dirty="0">
              <a:solidFill>
                <a:schemeClr val="accent6"/>
              </a:solidFill>
            </a:endParaRPr>
          </a:p>
          <a:p>
            <a:pPr lvl="1" eaLnBrk="1" hangingPunct="1">
              <a:buFontTx/>
              <a:buNone/>
              <a:defRPr/>
            </a:pPr>
            <a:endParaRPr lang="de-DE" sz="1800" b="1" dirty="0">
              <a:solidFill>
                <a:schemeClr val="folHlink"/>
              </a:solidFill>
            </a:endParaRPr>
          </a:p>
          <a:p>
            <a:pPr eaLnBrk="1" hangingPunct="1">
              <a:defRPr/>
            </a:pPr>
            <a:r>
              <a:rPr lang="de-DE" sz="2800" dirty="0"/>
              <a:t>Mitwirkung bei der Ermittlung der Unfallursache</a:t>
            </a:r>
          </a:p>
          <a:p>
            <a:pPr lvl="1" eaLnBrk="1" hangingPunct="1">
              <a:buFontTx/>
              <a:buNone/>
              <a:defRPr/>
            </a:pPr>
            <a:endParaRPr lang="de-DE" sz="1800" dirty="0"/>
          </a:p>
          <a:p>
            <a:pPr eaLnBrk="1" hangingPunct="1">
              <a:defRPr/>
            </a:pPr>
            <a:r>
              <a:rPr lang="de-DE" sz="2800" dirty="0"/>
              <a:t>Freimachen von Verkehrsflächen nur im Einvernehmen mit Polizei / BH / Magistrat / Staatsanwaltschaft usw.</a:t>
            </a:r>
          </a:p>
          <a:p>
            <a:pPr lvl="2" eaLnBrk="1" hangingPunct="1">
              <a:buFontTx/>
              <a:buNone/>
              <a:defRPr/>
            </a:pPr>
            <a:endParaRPr lang="de-DE" dirty="0"/>
          </a:p>
        </p:txBody>
      </p:sp>
      <p:sp>
        <p:nvSpPr>
          <p:cNvPr id="31747" name="Rectangle 2050">
            <a:extLst>
              <a:ext uri="{FF2B5EF4-FFF2-40B4-BE49-F238E27FC236}">
                <a16:creationId xmlns:a16="http://schemas.microsoft.com/office/drawing/2014/main" id="{4E8C50E9-9360-F6CA-9E0B-AFEDDA1CAD8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3600"/>
              <a:t>Verkehrsunfall mit Fw-fahrzeug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641C9CF3-61C6-3923-D840-731C4310F6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FF42D4D1-440A-1E4D-9BBB-74FB0DA3A90D}" type="slidenum">
              <a:rPr lang="de-DE" altLang="de-DE" sz="1200">
                <a:latin typeface="Arial" panose="020B0604020202020204" pitchFamily="34" charset="0"/>
              </a:rPr>
              <a:pPr eaLnBrk="1" hangingPunct="1"/>
              <a:t>29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2AC45FE-A05D-0FE1-E84B-D3718BE0E8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Fahrzeugtechnik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B981A2-C772-C6C7-BE69-E98B5CCE71D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01A274DB-9F80-BF4D-9464-617CE1BD061E}" type="slidenum">
              <a:rPr lang="de-DE" altLang="de-DE" sz="1200">
                <a:latin typeface="Arial" panose="020B0604020202020204" pitchFamily="34" charset="0"/>
              </a:rPr>
              <a:pPr eaLnBrk="1" hangingPunct="1"/>
              <a:t>3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>
            <a:extLst>
              <a:ext uri="{FF2B5EF4-FFF2-40B4-BE49-F238E27FC236}">
                <a16:creationId xmlns:a16="http://schemas.microsoft.com/office/drawing/2014/main" id="{2C6934FF-6238-7E1C-6A38-73B3684500D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4000"/>
              <a:t>Vorschriften 5,5 to</a:t>
            </a:r>
            <a:endParaRPr lang="de-DE" altLang="de-DE" sz="4000"/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0C938026-6F22-F79A-C974-5952F8E4D40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14313" y="928688"/>
            <a:ext cx="8572500" cy="53578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Massebegrenzung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Höchstzulässige Gesamtmasse 5.500 kg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LKW über 3,5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HzG</a:t>
            </a:r>
            <a:endParaRPr lang="de-AT" dirty="0"/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Mindestens 1 Unterlegkeil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b="1" dirty="0">
                <a:solidFill>
                  <a:schemeClr val="accent6"/>
                </a:solidFill>
              </a:rPr>
              <a:t>Kein</a:t>
            </a:r>
            <a:r>
              <a:rPr lang="de-AT" dirty="0">
                <a:solidFill>
                  <a:schemeClr val="accent6"/>
                </a:solidFill>
              </a:rPr>
              <a:t> Abstellen auf Gehsteigen trotz Markierung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Aufschriften auf der rechten Seite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Eigenmasse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Höchste zulässige Gesamtmasse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Höchste zulässige Achslasten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Fahrzeuglänge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FD01EA9-621C-8CFF-0717-7C8E58A372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52EF2748-FC08-7B4F-95C7-05816CA781D5}" type="slidenum">
              <a:rPr lang="de-DE" altLang="de-DE" sz="1200">
                <a:latin typeface="Arial" panose="020B0604020202020204" pitchFamily="34" charset="0"/>
              </a:rPr>
              <a:pPr eaLnBrk="1" hangingPunct="1"/>
              <a:t>30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>
            <a:extLst>
              <a:ext uri="{FF2B5EF4-FFF2-40B4-BE49-F238E27FC236}">
                <a16:creationId xmlns:a16="http://schemas.microsoft.com/office/drawing/2014/main" id="{871F5A15-C9FC-E662-CA71-4B1C22661C1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4000"/>
              <a:t>Vorschriften 5,5 to</a:t>
            </a:r>
            <a:endParaRPr lang="de-DE" altLang="de-DE" sz="4000"/>
          </a:p>
        </p:txBody>
      </p:sp>
      <p:sp>
        <p:nvSpPr>
          <p:cNvPr id="47107" name="Rectangle 1027">
            <a:extLst>
              <a:ext uri="{FF2B5EF4-FFF2-40B4-BE49-F238E27FC236}">
                <a16:creationId xmlns:a16="http://schemas.microsoft.com/office/drawing/2014/main" id="{F3384BB9-3E2A-88F4-C242-41F94DF80E4C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85750" y="1000125"/>
            <a:ext cx="8358188" cy="52149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AT" dirty="0"/>
              <a:t>Geschwindigkeiten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/>
              <a:t>Nur unter günstigsten Voraussetzungen unter Beachtung von: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Straßen- und Sichtverhältnissen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Fahrbahnbeschaffenheit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Verkehrsverhältnissen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Eigenschaften Fahrzeug und Ladung (Tank)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de-AT" dirty="0">
                <a:solidFill>
                  <a:schemeClr val="accent6"/>
                </a:solidFill>
              </a:rPr>
              <a:t>Können und Verfassung des Fahrers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/>
              <a:t>Ortsgebiet: 50 km/h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/>
              <a:t>Freilandstraße bzw. Autostraße: 70 km/h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de-AT" dirty="0"/>
              <a:t>Autobahn: 80 km/h</a:t>
            </a:r>
            <a:endParaRPr lang="de-DE" sz="2400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E362724-520B-11EC-F389-79BB7C87B8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4FEE1EC9-0BB8-9D4D-BFB9-1D6DA05170EF}" type="slidenum">
              <a:rPr lang="de-DE" altLang="de-DE" sz="1200">
                <a:latin typeface="Arial" panose="020B0604020202020204" pitchFamily="34" charset="0"/>
              </a:rPr>
              <a:pPr eaLnBrk="1" hangingPunct="1"/>
              <a:t>31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bldLvl="2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>
            <a:extLst>
              <a:ext uri="{FF2B5EF4-FFF2-40B4-BE49-F238E27FC236}">
                <a16:creationId xmlns:a16="http://schemas.microsoft.com/office/drawing/2014/main" id="{3072DDB9-1BB8-8001-1DC7-78C7BB81DB3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4000"/>
              <a:t>Vorschriften 5,5 to</a:t>
            </a:r>
            <a:endParaRPr lang="de-DE" altLang="de-DE" sz="4000"/>
          </a:p>
        </p:txBody>
      </p:sp>
      <p:pic>
        <p:nvPicPr>
          <p:cNvPr id="34819" name="Picture 4">
            <a:extLst>
              <a:ext uri="{FF2B5EF4-FFF2-40B4-BE49-F238E27FC236}">
                <a16:creationId xmlns:a16="http://schemas.microsoft.com/office/drawing/2014/main" id="{CEFBF69E-EE22-B8CE-1FF5-28273E8A0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t="4883" r="14677"/>
          <a:stretch>
            <a:fillRect/>
          </a:stretch>
        </p:blipFill>
        <p:spPr bwMode="auto">
          <a:xfrm>
            <a:off x="468313" y="981075"/>
            <a:ext cx="1519237" cy="153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5">
            <a:extLst>
              <a:ext uri="{FF2B5EF4-FFF2-40B4-BE49-F238E27FC236}">
                <a16:creationId xmlns:a16="http://schemas.microsoft.com/office/drawing/2014/main" id="{B6A9B46F-4C01-79BF-6BAA-5C4E5CA86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t="4883" r="14677"/>
          <a:stretch>
            <a:fillRect/>
          </a:stretch>
        </p:blipFill>
        <p:spPr bwMode="auto">
          <a:xfrm>
            <a:off x="539750" y="4724400"/>
            <a:ext cx="1473200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234A5919-FF5E-7418-FFBD-DCBE474C779A}"/>
              </a:ext>
            </a:extLst>
          </p:cNvPr>
          <p:cNvSpPr txBox="1"/>
          <p:nvPr/>
        </p:nvSpPr>
        <p:spPr>
          <a:xfrm>
            <a:off x="2339975" y="1484313"/>
            <a:ext cx="55451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Fahrverbot für Lastkraftfahrzeuge</a:t>
            </a:r>
            <a:endParaRPr lang="de-DE" dirty="0">
              <a:latin typeface="+mn-lt"/>
            </a:endParaRP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3EE1D41-9BC2-83CD-4D1E-3CA5A67F2EF6}"/>
              </a:ext>
            </a:extLst>
          </p:cNvPr>
          <p:cNvSpPr txBox="1"/>
          <p:nvPr/>
        </p:nvSpPr>
        <p:spPr>
          <a:xfrm>
            <a:off x="2411413" y="4868863"/>
            <a:ext cx="60483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Fahrverbot für Fahrzeuge über …</a:t>
            </a:r>
            <a:r>
              <a:rPr lang="de-AT" dirty="0" err="1">
                <a:latin typeface="+mn-lt"/>
              </a:rPr>
              <a:t>to</a:t>
            </a:r>
            <a:r>
              <a:rPr lang="de-AT" dirty="0">
                <a:latin typeface="+mn-lt"/>
              </a:rPr>
              <a:t> Gesamtmasse (</a:t>
            </a:r>
            <a:r>
              <a:rPr lang="de-AT" b="1" dirty="0" err="1">
                <a:latin typeface="+mn-lt"/>
              </a:rPr>
              <a:t>tatsächl</a:t>
            </a:r>
            <a:r>
              <a:rPr lang="de-AT" b="1" dirty="0">
                <a:latin typeface="+mn-lt"/>
              </a:rPr>
              <a:t>.</a:t>
            </a:r>
            <a:r>
              <a:rPr lang="de-AT" dirty="0">
                <a:latin typeface="+mn-lt"/>
              </a:rPr>
              <a:t> Gesamtmasse; Anhänger und Fahrzeug getrennt)</a:t>
            </a:r>
            <a:endParaRPr lang="de-DE" dirty="0">
              <a:latin typeface="+mn-lt"/>
            </a:endParaRPr>
          </a:p>
        </p:txBody>
      </p:sp>
      <p:pic>
        <p:nvPicPr>
          <p:cNvPr id="34823" name="Grafik 13" descr="0102_001.jpg">
            <a:extLst>
              <a:ext uri="{FF2B5EF4-FFF2-40B4-BE49-F238E27FC236}">
                <a16:creationId xmlns:a16="http://schemas.microsoft.com/office/drawing/2014/main" id="{9B6E8E5A-2AD7-1E0E-244D-320FC67A4A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81300"/>
            <a:ext cx="1655762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08EE1A20-E56F-EFCF-5BE2-21871CE4A3F8}"/>
              </a:ext>
            </a:extLst>
          </p:cNvPr>
          <p:cNvSpPr txBox="1"/>
          <p:nvPr/>
        </p:nvSpPr>
        <p:spPr>
          <a:xfrm>
            <a:off x="2411413" y="2924175"/>
            <a:ext cx="6048375" cy="12017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Fahrverbot für LKW über …</a:t>
            </a:r>
            <a:r>
              <a:rPr lang="de-AT" dirty="0" err="1">
                <a:latin typeface="+mn-lt"/>
              </a:rPr>
              <a:t>to</a:t>
            </a:r>
            <a:r>
              <a:rPr lang="de-AT" dirty="0">
                <a:latin typeface="+mn-lt"/>
              </a:rPr>
              <a:t> </a:t>
            </a:r>
            <a:r>
              <a:rPr lang="de-AT" b="1" dirty="0">
                <a:latin typeface="+mn-lt"/>
              </a:rPr>
              <a:t>höchst zulässiger </a:t>
            </a:r>
            <a:r>
              <a:rPr lang="de-AT" dirty="0">
                <a:latin typeface="+mn-lt"/>
              </a:rPr>
              <a:t>Gesamtmasse (Anhänger und Fahrzeug getrennt betrachten)</a:t>
            </a:r>
            <a:endParaRPr lang="de-DE" dirty="0">
              <a:latin typeface="+mn-lt"/>
            </a:endParaRPr>
          </a:p>
        </p:txBody>
      </p:sp>
      <p:sp>
        <p:nvSpPr>
          <p:cNvPr id="17" name="Foliennummernplatzhalter 16">
            <a:extLst>
              <a:ext uri="{FF2B5EF4-FFF2-40B4-BE49-F238E27FC236}">
                <a16:creationId xmlns:a16="http://schemas.microsoft.com/office/drawing/2014/main" id="{5DC334E8-D5B4-91FC-A8D0-E12C820FE0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72D0B787-0EE7-2648-95BE-8E2B99DF9153}" type="slidenum">
              <a:rPr lang="de-DE" altLang="de-DE" sz="1200">
                <a:latin typeface="Arial" panose="020B0604020202020204" pitchFamily="34" charset="0"/>
              </a:rPr>
              <a:pPr eaLnBrk="1" hangingPunct="1"/>
              <a:t>32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>
            <a:extLst>
              <a:ext uri="{FF2B5EF4-FFF2-40B4-BE49-F238E27FC236}">
                <a16:creationId xmlns:a16="http://schemas.microsoft.com/office/drawing/2014/main" id="{D78712EF-0B37-508A-F33E-75919E90B4F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4000"/>
              <a:t>Vorschriften 5,5 to</a:t>
            </a:r>
            <a:endParaRPr lang="de-DE" altLang="de-DE" sz="4000"/>
          </a:p>
        </p:txBody>
      </p:sp>
      <p:pic>
        <p:nvPicPr>
          <p:cNvPr id="35843" name="Picture 2">
            <a:extLst>
              <a:ext uri="{FF2B5EF4-FFF2-40B4-BE49-F238E27FC236}">
                <a16:creationId xmlns:a16="http://schemas.microsoft.com/office/drawing/2014/main" id="{42DA2117-6A0D-EEF1-969C-B3C66A754C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t="4883" r="14677"/>
          <a:stretch>
            <a:fillRect/>
          </a:stretch>
        </p:blipFill>
        <p:spPr bwMode="auto">
          <a:xfrm>
            <a:off x="323850" y="4508500"/>
            <a:ext cx="1598613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3">
            <a:extLst>
              <a:ext uri="{FF2B5EF4-FFF2-40B4-BE49-F238E27FC236}">
                <a16:creationId xmlns:a16="http://schemas.microsoft.com/office/drawing/2014/main" id="{E8307A74-728D-076A-0BEA-0892496F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t="4883" r="14677"/>
          <a:stretch>
            <a:fillRect/>
          </a:stretch>
        </p:blipFill>
        <p:spPr bwMode="auto">
          <a:xfrm>
            <a:off x="323850" y="2708275"/>
            <a:ext cx="1570038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8F8E92A8-CD9D-5B3D-48FB-4271920DC715}"/>
              </a:ext>
            </a:extLst>
          </p:cNvPr>
          <p:cNvSpPr txBox="1"/>
          <p:nvPr/>
        </p:nvSpPr>
        <p:spPr>
          <a:xfrm>
            <a:off x="2484438" y="3141663"/>
            <a:ext cx="5903912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Fahrverbot für über …m hohe Fahrzeuge</a:t>
            </a:r>
            <a:endParaRPr lang="de-DE" dirty="0">
              <a:latin typeface="+mn-lt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6B5D35AF-A104-CE88-4C46-19A8D3D44C08}"/>
              </a:ext>
            </a:extLst>
          </p:cNvPr>
          <p:cNvSpPr txBox="1"/>
          <p:nvPr/>
        </p:nvSpPr>
        <p:spPr>
          <a:xfrm>
            <a:off x="2484438" y="5013325"/>
            <a:ext cx="59753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Fahrverbot für über …m breite Fahrzeuge</a:t>
            </a:r>
            <a:endParaRPr lang="de-DE" dirty="0">
              <a:latin typeface="+mn-lt"/>
            </a:endParaRPr>
          </a:p>
        </p:txBody>
      </p:sp>
      <p:pic>
        <p:nvPicPr>
          <p:cNvPr id="35847" name="Picture 2">
            <a:extLst>
              <a:ext uri="{FF2B5EF4-FFF2-40B4-BE49-F238E27FC236}">
                <a16:creationId xmlns:a16="http://schemas.microsoft.com/office/drawing/2014/main" id="{74309C3F-74FD-E073-FF9F-266939595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7" t="4883" r="14677"/>
          <a:stretch>
            <a:fillRect/>
          </a:stretch>
        </p:blipFill>
        <p:spPr bwMode="auto">
          <a:xfrm>
            <a:off x="323850" y="908050"/>
            <a:ext cx="1577975" cy="159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E3C755C-E8BF-765D-FA9D-B86835FFE7AE}"/>
              </a:ext>
            </a:extLst>
          </p:cNvPr>
          <p:cNvSpPr txBox="1"/>
          <p:nvPr/>
        </p:nvSpPr>
        <p:spPr>
          <a:xfrm>
            <a:off x="2411413" y="1125538"/>
            <a:ext cx="55451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e-AT" dirty="0">
                <a:latin typeface="+mn-lt"/>
              </a:rPr>
              <a:t>Überholen von mehrspurigen Kraftfahrzeugen ist für LKW mit einer </a:t>
            </a:r>
            <a:r>
              <a:rPr lang="de-AT" dirty="0" err="1">
                <a:latin typeface="+mn-lt"/>
              </a:rPr>
              <a:t>HzG</a:t>
            </a:r>
            <a:r>
              <a:rPr lang="de-AT" dirty="0">
                <a:latin typeface="+mn-lt"/>
              </a:rPr>
              <a:t> über 3,5 </a:t>
            </a:r>
            <a:r>
              <a:rPr lang="de-AT" dirty="0" err="1">
                <a:latin typeface="+mn-lt"/>
              </a:rPr>
              <a:t>to</a:t>
            </a:r>
            <a:r>
              <a:rPr lang="de-AT" dirty="0">
                <a:latin typeface="+mn-lt"/>
              </a:rPr>
              <a:t> verboten</a:t>
            </a:r>
            <a:endParaRPr lang="de-DE" dirty="0">
              <a:latin typeface="+mn-lt"/>
            </a:endParaRP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311CD437-DE37-5AC5-EFC6-0945E9781C3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488AEEE2-EE28-6D44-BCB8-BC1254596786}" type="slidenum">
              <a:rPr lang="de-DE" altLang="de-DE" sz="1200">
                <a:latin typeface="Arial" panose="020B0604020202020204" pitchFamily="34" charset="0"/>
              </a:rPr>
              <a:pPr eaLnBrk="1" hangingPunct="1"/>
              <a:t>33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CC54798-DD63-DC8E-4CAE-E8D93BD3F68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Fahrphysik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77C8327-9C1D-8262-58A9-6C6F65570F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755BA587-9BBD-C348-83EE-2FF2A8F6E308}" type="slidenum">
              <a:rPr lang="de-DE" altLang="de-DE" sz="1200">
                <a:latin typeface="Arial" panose="020B0604020202020204" pitchFamily="34" charset="0"/>
              </a:rPr>
              <a:pPr eaLnBrk="1" hangingPunct="1"/>
              <a:t>34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95D5E6CE-2286-2F72-AB91-4DA748A7D88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Kräfte:</a:t>
            </a:r>
          </a:p>
          <a:p>
            <a:pPr lvl="1" eaLnBrk="1" hangingPunct="1"/>
            <a:r>
              <a:rPr lang="de-AT" altLang="de-DE"/>
              <a:t>Antriebskraft</a:t>
            </a:r>
          </a:p>
          <a:p>
            <a:pPr lvl="1" eaLnBrk="1" hangingPunct="1"/>
            <a:r>
              <a:rPr lang="de-AT" altLang="de-DE"/>
              <a:t>Bremskraft</a:t>
            </a:r>
          </a:p>
          <a:p>
            <a:pPr lvl="1" eaLnBrk="1" hangingPunct="1"/>
            <a:r>
              <a:rPr lang="de-AT" altLang="de-DE"/>
              <a:t>Seitenführungskraft</a:t>
            </a:r>
          </a:p>
          <a:p>
            <a:pPr lvl="1" eaLnBrk="1" hangingPunct="1">
              <a:buFontTx/>
              <a:buNone/>
            </a:pPr>
            <a:endParaRPr lang="de-DE" altLang="de-DE"/>
          </a:p>
          <a:p>
            <a:pPr eaLnBrk="1" hangingPunct="1"/>
            <a:r>
              <a:rPr lang="de-DE" altLang="de-DE"/>
              <a:t>Kräfteübertragung:</a:t>
            </a:r>
          </a:p>
          <a:p>
            <a:pPr lvl="1" eaLnBrk="1" hangingPunct="1"/>
            <a:r>
              <a:rPr lang="de-AT" altLang="de-DE"/>
              <a:t>Reibung zwischen Reifen und Fahrbahn (Bodenhaftung)</a:t>
            </a:r>
            <a:endParaRPr lang="de-DE" altLang="de-DE"/>
          </a:p>
          <a:p>
            <a:pPr eaLnBrk="1" hangingPunct="1">
              <a:buFontTx/>
              <a:buNone/>
            </a:pPr>
            <a:endParaRPr lang="de-DE" altLang="de-DE"/>
          </a:p>
        </p:txBody>
      </p:sp>
      <p:sp>
        <p:nvSpPr>
          <p:cNvPr id="37891" name="Rectangle 13">
            <a:extLst>
              <a:ext uri="{FF2B5EF4-FFF2-40B4-BE49-F238E27FC236}">
                <a16:creationId xmlns:a16="http://schemas.microsoft.com/office/drawing/2014/main" id="{0741010A-2B70-705F-D0FC-584BA50F13F9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3600"/>
              <a:t>Physikalische Gesetzmäßigkeiten</a:t>
            </a:r>
            <a:endParaRPr lang="de-DE" altLang="de-DE" sz="360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1A025C4-DA4E-A036-3FA5-4C37B2AE9EC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62A147BD-A2BF-9542-9892-382DEDD871BC}" type="slidenum">
              <a:rPr lang="de-DE" altLang="de-DE" sz="1200">
                <a:latin typeface="Arial" panose="020B0604020202020204" pitchFamily="34" charset="0"/>
              </a:rPr>
              <a:pPr eaLnBrk="1" hangingPunct="1"/>
              <a:t>35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F9D1CEC1-B21A-7571-5B0F-157935775212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/>
              <a:t>Das Fahrzeug bricht dabei hinten aus</a:t>
            </a:r>
            <a:endParaRPr lang="de-AT" sz="2400" dirty="0"/>
          </a:p>
          <a:p>
            <a:pPr eaLnBrk="1" hangingPunct="1">
              <a:buFontTx/>
              <a:buNone/>
              <a:defRPr/>
            </a:pPr>
            <a:endParaRPr lang="de-DE" sz="1400" dirty="0"/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Sofort die das Schleudern verursachende Tätigkeit unterbrechen bzw. unterlassen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In Schleuderrichtung lenken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Auskuppeln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Nicht bremsen, solange das Fahrzeugheck Schleuderbewegungen macht</a:t>
            </a:r>
          </a:p>
          <a:p>
            <a:pPr lvl="1" eaLnBrk="1" hangingPunct="1">
              <a:buFontTx/>
              <a:buNone/>
              <a:defRPr/>
            </a:pPr>
            <a:endParaRPr lang="de-DE" dirty="0"/>
          </a:p>
          <a:p>
            <a:pPr eaLnBrk="1" hangingPunct="1">
              <a:buFontTx/>
              <a:buNone/>
              <a:defRPr/>
            </a:pPr>
            <a:endParaRPr lang="de-DE" dirty="0"/>
          </a:p>
        </p:txBody>
      </p:sp>
      <p:sp>
        <p:nvSpPr>
          <p:cNvPr id="38915" name="Rectangle 13">
            <a:extLst>
              <a:ext uri="{FF2B5EF4-FFF2-40B4-BE49-F238E27FC236}">
                <a16:creationId xmlns:a16="http://schemas.microsoft.com/office/drawing/2014/main" id="{2DCBFB6E-FFEA-93BB-4D02-585CC2949B8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3600"/>
              <a:t>Schleudern</a:t>
            </a:r>
            <a:endParaRPr lang="de-DE" altLang="de-DE" sz="360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57DD3A-0A07-9B43-A686-A87516644D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28F65014-5DA5-D54C-936A-8DC153D0168B}" type="slidenum">
              <a:rPr lang="de-DE" altLang="de-DE" sz="1200">
                <a:latin typeface="Arial" panose="020B0604020202020204" pitchFamily="34" charset="0"/>
              </a:rPr>
              <a:pPr eaLnBrk="1" hangingPunct="1"/>
              <a:t>36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288929E6-ADB0-54ED-0A82-41EB1F4F483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7824788" cy="4929188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Das F</a:t>
            </a:r>
            <a:r>
              <a:rPr lang="de-AT" dirty="0" err="1"/>
              <a:t>ahrzeug</a:t>
            </a:r>
            <a:r>
              <a:rPr lang="de-AT" dirty="0"/>
              <a:t> bricht dabei vorne aus der gewünschten Richtung aus</a:t>
            </a:r>
          </a:p>
          <a:p>
            <a:pPr eaLnBrk="1" hangingPunct="1">
              <a:buFontTx/>
              <a:buNone/>
              <a:defRPr/>
            </a:pPr>
            <a:endParaRPr lang="de-DE" sz="1400" dirty="0"/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Sofort die das Schieben verursachende Tätigkeit unterbrechen bzw. unterlassen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Lenkradeinschlag zurücknehmen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Auskuppeln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Bremse lösen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Nur so viel Lenken, dass kein Schieben des Fahrzeugs entsteht</a:t>
            </a:r>
          </a:p>
          <a:p>
            <a:pPr lvl="1" eaLnBrk="1" hangingPunct="1">
              <a:defRPr/>
            </a:pPr>
            <a:endParaRPr lang="de-AT" dirty="0"/>
          </a:p>
          <a:p>
            <a:pPr lvl="1" eaLnBrk="1" hangingPunct="1">
              <a:buFontTx/>
              <a:buNone/>
              <a:defRPr/>
            </a:pPr>
            <a:endParaRPr lang="de-DE" dirty="0"/>
          </a:p>
          <a:p>
            <a:pPr eaLnBrk="1" hangingPunct="1">
              <a:buFontTx/>
              <a:buNone/>
              <a:defRPr/>
            </a:pPr>
            <a:endParaRPr lang="de-DE" dirty="0"/>
          </a:p>
        </p:txBody>
      </p:sp>
      <p:sp>
        <p:nvSpPr>
          <p:cNvPr id="39939" name="Rectangle 13">
            <a:extLst>
              <a:ext uri="{FF2B5EF4-FFF2-40B4-BE49-F238E27FC236}">
                <a16:creationId xmlns:a16="http://schemas.microsoft.com/office/drawing/2014/main" id="{4EBEDBD6-3363-1A51-D05B-2C3EC9ACC8D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3600"/>
              <a:t>Schieben</a:t>
            </a:r>
            <a:endParaRPr lang="de-DE" altLang="de-DE" sz="360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2E7037B-8E17-E1E0-9A4B-D3A1AB87FF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11AD3453-CC7B-A84D-8355-5E8E8C06A7E6}" type="slidenum">
              <a:rPr lang="de-DE" altLang="de-DE" sz="1200">
                <a:latin typeface="Arial" panose="020B0604020202020204" pitchFamily="34" charset="0"/>
              </a:rPr>
              <a:pPr eaLnBrk="1" hangingPunct="1"/>
              <a:t>37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AC945BE4-50ED-4799-8039-391AE1A6F8A4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8110538" cy="50006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de-DE" dirty="0"/>
              <a:t>Aquaplaning ist abhängig von: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Fahrgeschwindigkeit, Wasser- und Profiltiefe</a:t>
            </a:r>
            <a:endParaRPr lang="de-DE" sz="1400" dirty="0"/>
          </a:p>
          <a:p>
            <a:pPr eaLnBrk="1" hangingPunct="1">
              <a:defRPr/>
            </a:pPr>
            <a:r>
              <a:rPr lang="de-AT" dirty="0"/>
              <a:t>Tritt Aquaplaning auf: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Sofort auskuppeln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Lenkrad in Geradeausstellung festhalten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Nicht bremsen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Warten bis das Fahrzeug (Räder) wieder Fahrbahnkontakt hat – falls erforderlich Lenkkorrektur vornehmen</a:t>
            </a:r>
          </a:p>
          <a:p>
            <a:pPr lvl="1" eaLnBrk="1" hangingPunct="1">
              <a:defRPr/>
            </a:pPr>
            <a:endParaRPr lang="de-AT" dirty="0"/>
          </a:p>
          <a:p>
            <a:pPr lvl="1" eaLnBrk="1" hangingPunct="1">
              <a:buFontTx/>
              <a:buNone/>
              <a:defRPr/>
            </a:pPr>
            <a:endParaRPr lang="de-DE" dirty="0"/>
          </a:p>
          <a:p>
            <a:pPr eaLnBrk="1" hangingPunct="1">
              <a:buFontTx/>
              <a:buNone/>
              <a:defRPr/>
            </a:pPr>
            <a:endParaRPr lang="de-DE" dirty="0"/>
          </a:p>
        </p:txBody>
      </p:sp>
      <p:sp>
        <p:nvSpPr>
          <p:cNvPr id="40963" name="Rectangle 13">
            <a:extLst>
              <a:ext uri="{FF2B5EF4-FFF2-40B4-BE49-F238E27FC236}">
                <a16:creationId xmlns:a16="http://schemas.microsoft.com/office/drawing/2014/main" id="{91DA72BB-CCB5-680F-7EDA-E9ABAAFE4EF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AT" altLang="de-DE" sz="3600"/>
              <a:t>Aquaplaning</a:t>
            </a:r>
            <a:endParaRPr lang="de-DE" altLang="de-DE" sz="360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AA2C95D-189B-6162-AC6C-4888B8D4E2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B0CA088C-E407-5E42-9B75-A2D85A12C284}" type="slidenum">
              <a:rPr lang="de-DE" altLang="de-DE" sz="1200">
                <a:latin typeface="Arial" panose="020B0604020202020204" pitchFamily="34" charset="0"/>
              </a:rPr>
              <a:pPr eaLnBrk="1" hangingPunct="1"/>
              <a:t>38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F78A44A1-5ADD-495E-6121-FDA0182A595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Gefahrenlehre  Partnerkunde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C0A2BB-B19D-43DC-C417-AA2572D1B8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6DB525B2-24A6-1C4F-9B82-4CF0CD0CCBBA}" type="slidenum">
              <a:rPr lang="de-DE" altLang="de-DE" sz="1200">
                <a:latin typeface="Arial" panose="020B0604020202020204" pitchFamily="34" charset="0"/>
              </a:rPr>
              <a:pPr eaLnBrk="1" hangingPunct="1"/>
              <a:t>39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D81297A3-58D6-C980-8901-69F1CE832A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F3D8D3D5-3148-EF4D-866D-CD23F0D59D49}" type="slidenum">
              <a:rPr lang="de-DE" altLang="de-DE" sz="1200">
                <a:latin typeface="Arial" panose="020B0604020202020204" pitchFamily="34" charset="0"/>
              </a:rPr>
              <a:pPr eaLnBrk="1" hangingPunct="1"/>
              <a:t>4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  <p:sp>
        <p:nvSpPr>
          <p:cNvPr id="121860" name="Rectangle 4">
            <a:extLst>
              <a:ext uri="{FF2B5EF4-FFF2-40B4-BE49-F238E27FC236}">
                <a16:creationId xmlns:a16="http://schemas.microsoft.com/office/drawing/2014/main" id="{C8B4E4C6-BDE1-9B79-9EB1-38D5F2C50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125" y="1135063"/>
            <a:ext cx="7564438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9375" indent="63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Als gesetzliche Grundlagen kommen in Betracht:</a:t>
            </a:r>
            <a:endParaRPr lang="de-AT" altLang="de-DE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2" name="Rectangle 6">
            <a:extLst>
              <a:ext uri="{FF2B5EF4-FFF2-40B4-BE49-F238E27FC236}">
                <a16:creationId xmlns:a16="http://schemas.microsoft.com/office/drawing/2014/main" id="{D1820783-E9A9-D425-1F9A-1F0EA07C4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917700"/>
            <a:ext cx="39401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KFG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3" name="Rectangle 7">
            <a:extLst>
              <a:ext uri="{FF2B5EF4-FFF2-40B4-BE49-F238E27FC236}">
                <a16:creationId xmlns:a16="http://schemas.microsoft.com/office/drawing/2014/main" id="{62ECE8AF-2179-907A-C1E3-B5B1F241E9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389188"/>
            <a:ext cx="3587750" cy="39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FSG</a:t>
            </a:r>
          </a:p>
        </p:txBody>
      </p:sp>
      <p:sp>
        <p:nvSpPr>
          <p:cNvPr id="121864" name="Rectangle 8">
            <a:extLst>
              <a:ext uri="{FF2B5EF4-FFF2-40B4-BE49-F238E27FC236}">
                <a16:creationId xmlns:a16="http://schemas.microsoft.com/office/drawing/2014/main" id="{E5CB992D-A968-A0A0-F494-2C7E66681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2908300"/>
            <a:ext cx="4151313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StVO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7" name="Rectangle 11">
            <a:extLst>
              <a:ext uri="{FF2B5EF4-FFF2-40B4-BE49-F238E27FC236}">
                <a16:creationId xmlns:a16="http://schemas.microsoft.com/office/drawing/2014/main" id="{96AE53DE-979D-9C78-5119-AAB70A290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365500"/>
            <a:ext cx="803910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Sonstige Gesetze (für Fahrzeuge mit besonderer Verwendung)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8" name="Rectangle 12">
            <a:extLst>
              <a:ext uri="{FF2B5EF4-FFF2-40B4-BE49-F238E27FC236}">
                <a16:creationId xmlns:a16="http://schemas.microsoft.com/office/drawing/2014/main" id="{AA9E4970-1A77-6D96-7412-33ED6447F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3836988"/>
            <a:ext cx="49942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EU-Verordnungen</a:t>
            </a:r>
          </a:p>
        </p:txBody>
      </p:sp>
      <p:sp>
        <p:nvSpPr>
          <p:cNvPr id="121869" name="Rectangle 13">
            <a:extLst>
              <a:ext uri="{FF2B5EF4-FFF2-40B4-BE49-F238E27FC236}">
                <a16:creationId xmlns:a16="http://schemas.microsoft.com/office/drawing/2014/main" id="{13C59938-9DFD-B40B-38C3-16F1B5EB7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4356100"/>
            <a:ext cx="50530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Internationale Abkommen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2">
            <a:extLst>
              <a:ext uri="{FF2B5EF4-FFF2-40B4-BE49-F238E27FC236}">
                <a16:creationId xmlns:a16="http://schemas.microsoft.com/office/drawing/2014/main" id="{59BA3420-70E6-BB9E-B1C2-3BCADC48D0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200" y="61913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de-DE" sz="2700" kern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Pflichten von Fahrzeuglenkern vor Fahrantritt</a:t>
            </a:r>
            <a:endParaRPr lang="de-AT" sz="2700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 autoUpdateAnimBg="0"/>
      <p:bldP spid="121862" grpId="0" autoUpdateAnimBg="0"/>
      <p:bldP spid="121863" grpId="0" autoUpdateAnimBg="0"/>
      <p:bldP spid="121864" grpId="0" autoUpdateAnimBg="0"/>
      <p:bldP spid="121867" grpId="0" autoUpdateAnimBg="0"/>
      <p:bldP spid="121868" grpId="0" autoUpdateAnimBg="0"/>
      <p:bldP spid="121869" grpId="0" autoUpdateAnimBg="0"/>
      <p:bldP spid="1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01C8995F-75E1-CC54-534D-62AD3DA3393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de-DE" dirty="0"/>
              <a:t>Unterschiedliche Fahrbahnbeschaffenheit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Asphalt, Schotter, freies Gelände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Jahreszeiten (Eis, Schnee)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de-DE" dirty="0"/>
              <a:t>Wechselnde Witterungs- und Sichtverhältnisse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Tag, Nacht, Nebel, Regen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de-DE" dirty="0"/>
              <a:t>Besondere Gefahrenstellen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Ausfahrten, Brücken, Kreuzungen, 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endParaRPr lang="de-DE" dirty="0"/>
          </a:p>
        </p:txBody>
      </p:sp>
      <p:sp>
        <p:nvSpPr>
          <p:cNvPr id="43011" name="Rectangle 13">
            <a:extLst>
              <a:ext uri="{FF2B5EF4-FFF2-40B4-BE49-F238E27FC236}">
                <a16:creationId xmlns:a16="http://schemas.microsoft.com/office/drawing/2014/main" id="{D5D260E6-D30F-1170-97FE-C68B9247865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3600"/>
              <a:t>Gefahrenlehre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96FB41A-4660-85DB-273F-7AA13346F0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A0E4F917-74EE-5D47-AAAF-A73FDB01C65C}" type="slidenum">
              <a:rPr lang="de-DE" altLang="de-DE" sz="1200">
                <a:latin typeface="Arial" panose="020B0604020202020204" pitchFamily="34" charset="0"/>
              </a:rPr>
              <a:pPr eaLnBrk="1" hangingPunct="1"/>
              <a:t>40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2" name="Rectangle 14">
            <a:extLst>
              <a:ext uri="{FF2B5EF4-FFF2-40B4-BE49-F238E27FC236}">
                <a16:creationId xmlns:a16="http://schemas.microsoft.com/office/drawing/2014/main" id="{E2B18D81-E1A9-37A1-8EE2-3077092228A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143000"/>
            <a:ext cx="8039100" cy="5072063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/>
              <a:t>Gefährliche Partner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Kinder, unaufmerksame bzw. überforderte Verkehrsteilnehmer 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de-AT" dirty="0"/>
              <a:t>Gefährliche Situationen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starker Seitenwind, riskante Überholmanöver, Unfälle</a:t>
            </a:r>
            <a:endParaRPr lang="de-DE" dirty="0">
              <a:solidFill>
                <a:schemeClr val="accent6"/>
              </a:solidFill>
            </a:endParaRPr>
          </a:p>
          <a:p>
            <a:pPr eaLnBrk="1" hangingPunct="1">
              <a:defRPr/>
            </a:pPr>
            <a:r>
              <a:rPr lang="de-AT" dirty="0"/>
              <a:t>Aufregung, Stress bei der Einsatzfahrt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Nachteinsatz (Schlafunterbrechung)</a:t>
            </a:r>
          </a:p>
          <a:p>
            <a:pPr lvl="1" eaLnBrk="1" hangingPunct="1">
              <a:defRPr/>
            </a:pPr>
            <a:r>
              <a:rPr lang="de-AT" dirty="0">
                <a:solidFill>
                  <a:schemeClr val="accent6"/>
                </a:solidFill>
              </a:rPr>
              <a:t>Einsatzstichwort (z.B. Kinder verletzt, usw.)</a:t>
            </a:r>
            <a:endParaRPr lang="de-DE" dirty="0">
              <a:solidFill>
                <a:schemeClr val="accent6"/>
              </a:solidFill>
            </a:endParaRPr>
          </a:p>
        </p:txBody>
      </p:sp>
      <p:sp>
        <p:nvSpPr>
          <p:cNvPr id="44035" name="Rectangle 13">
            <a:extLst>
              <a:ext uri="{FF2B5EF4-FFF2-40B4-BE49-F238E27FC236}">
                <a16:creationId xmlns:a16="http://schemas.microsoft.com/office/drawing/2014/main" id="{00AEEE7B-3B8E-1010-0CB3-52F720ED6BD0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3600"/>
              <a:t>Gefahrenlehre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ADB3936-84CE-D5F0-8C91-185B9B9266E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166F7DA7-A7C0-AE41-8AED-75BC4C6A3525}" type="slidenum">
              <a:rPr lang="de-DE" altLang="de-DE" sz="1200">
                <a:latin typeface="Arial" panose="020B0604020202020204" pitchFamily="34" charset="0"/>
              </a:rPr>
              <a:pPr eaLnBrk="1" hangingPunct="1"/>
              <a:t>41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1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1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1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1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71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uild="p" bldLvl="2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32" name="Rectangle 24">
            <a:extLst>
              <a:ext uri="{FF2B5EF4-FFF2-40B4-BE49-F238E27FC236}">
                <a16:creationId xmlns:a16="http://schemas.microsoft.com/office/drawing/2014/main" id="{025BF06A-BB09-702A-2BDE-EBC9C86663E8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57188" y="1071563"/>
            <a:ext cx="7772400" cy="4071937"/>
          </a:xfrm>
        </p:spPr>
        <p:txBody>
          <a:bodyPr/>
          <a:lstStyle/>
          <a:p>
            <a:pPr marL="571500" indent="-571500" eaLnBrk="1" hangingPunct="1">
              <a:lnSpc>
                <a:spcPct val="90000"/>
              </a:lnSpc>
            </a:pPr>
            <a:r>
              <a:rPr lang="de-DE" altLang="de-DE" sz="2800"/>
              <a:t>Bereite dich durch regelmäßige </a:t>
            </a:r>
            <a:r>
              <a:rPr lang="de-DE" altLang="de-DE" sz="2800" u="sng">
                <a:solidFill>
                  <a:schemeClr val="hlink"/>
                </a:solidFill>
              </a:rPr>
              <a:t>Übungsfahrten</a:t>
            </a:r>
            <a:r>
              <a:rPr lang="de-DE" altLang="de-DE" sz="2800"/>
              <a:t> auf den Ernstfall vor.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de-DE" altLang="de-DE" sz="2800"/>
              <a:t>Überprüfe deine </a:t>
            </a:r>
            <a:r>
              <a:rPr lang="de-DE" altLang="de-DE" sz="2800" u="sng">
                <a:solidFill>
                  <a:schemeClr val="hlink"/>
                </a:solidFill>
              </a:rPr>
              <a:t>Fahrtauglichkeit.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de-DE" altLang="de-DE" sz="2800"/>
              <a:t>Handle nie überstürzt, bewahre </a:t>
            </a:r>
            <a:r>
              <a:rPr lang="de-DE" altLang="de-DE" sz="2800" u="sng">
                <a:solidFill>
                  <a:schemeClr val="hlink"/>
                </a:solidFill>
              </a:rPr>
              <a:t>Ruhe.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de-DE" altLang="de-DE" sz="2800"/>
              <a:t>Fahre nur nach Absprache mit dem  </a:t>
            </a:r>
            <a:r>
              <a:rPr lang="de-DE" altLang="de-DE" sz="2800" u="sng">
                <a:solidFill>
                  <a:schemeClr val="hlink"/>
                </a:solidFill>
              </a:rPr>
              <a:t>Fahrzeugkommandanten</a:t>
            </a:r>
            <a:r>
              <a:rPr lang="de-DE" altLang="de-DE" sz="2800"/>
              <a:t> los.</a:t>
            </a:r>
          </a:p>
          <a:p>
            <a:pPr marL="571500" indent="-571500" eaLnBrk="1" hangingPunct="1">
              <a:lnSpc>
                <a:spcPct val="90000"/>
              </a:lnSpc>
            </a:pPr>
            <a:r>
              <a:rPr lang="de-DE" altLang="de-DE" sz="2800"/>
              <a:t>Beachte die Straßenverkehrsordnung - </a:t>
            </a:r>
            <a:r>
              <a:rPr lang="de-DE" altLang="de-DE" sz="2800" u="sng">
                <a:solidFill>
                  <a:schemeClr val="hlink"/>
                </a:solidFill>
              </a:rPr>
              <a:t>Einsatzfahrer haben keinen Freibrief.</a:t>
            </a:r>
          </a:p>
        </p:txBody>
      </p:sp>
      <p:sp>
        <p:nvSpPr>
          <p:cNvPr id="45059" name="Rectangle 4">
            <a:extLst>
              <a:ext uri="{FF2B5EF4-FFF2-40B4-BE49-F238E27FC236}">
                <a16:creationId xmlns:a16="http://schemas.microsoft.com/office/drawing/2014/main" id="{004A7F71-4FFA-8FDE-0AA5-090E9225547D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Aufgaben bei der Anfahrt</a:t>
            </a:r>
          </a:p>
        </p:txBody>
      </p:sp>
      <p:sp>
        <p:nvSpPr>
          <p:cNvPr id="45060" name="Rectangle 22">
            <a:extLst>
              <a:ext uri="{FF2B5EF4-FFF2-40B4-BE49-F238E27FC236}">
                <a16:creationId xmlns:a16="http://schemas.microsoft.com/office/drawing/2014/main" id="{DD5B4727-BBD0-89FE-A227-674A56A2D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906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60000"/>
              </a:spcBef>
              <a:buFontTx/>
              <a:buChar char="•"/>
            </a:pPr>
            <a:endParaRPr lang="de-AT" altLang="de-DE" sz="3200">
              <a:latin typeface="Arial" panose="020B0604020202020204" pitchFamily="34" charset="0"/>
            </a:endParaRPr>
          </a:p>
        </p:txBody>
      </p:sp>
      <p:sp>
        <p:nvSpPr>
          <p:cNvPr id="17431" name="Rectangle 23">
            <a:extLst>
              <a:ext uri="{FF2B5EF4-FFF2-40B4-BE49-F238E27FC236}">
                <a16:creationId xmlns:a16="http://schemas.microsoft.com/office/drawing/2014/main" id="{4A01953D-8F52-6499-54BB-1C7F0EC3BE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375" y="5214938"/>
            <a:ext cx="7834313" cy="838200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82550" indent="31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</a:pPr>
            <a:r>
              <a:rPr lang="de-DE" altLang="de-DE" sz="2800" b="1" u="sng">
                <a:latin typeface="Arial" panose="020B0604020202020204" pitchFamily="34" charset="0"/>
              </a:rPr>
              <a:t>Der Fahrer</a:t>
            </a:r>
            <a:r>
              <a:rPr lang="de-DE" altLang="de-DE" sz="2800" b="1">
                <a:solidFill>
                  <a:srgbClr val="FF0000"/>
                </a:solidFill>
                <a:latin typeface="Arial" panose="020B0604020202020204" pitchFamily="34" charset="0"/>
              </a:rPr>
              <a:t> trägt die Verantwortung für </a:t>
            </a:r>
            <a:br>
              <a:rPr lang="de-DE" altLang="de-DE" sz="2800" b="1">
                <a:solidFill>
                  <a:srgbClr val="FF0000"/>
                </a:solidFill>
                <a:latin typeface="Arial" panose="020B0604020202020204" pitchFamily="34" charset="0"/>
              </a:rPr>
            </a:br>
            <a:r>
              <a:rPr lang="de-DE" altLang="de-DE" sz="2800" b="1">
                <a:solidFill>
                  <a:srgbClr val="FF0000"/>
                </a:solidFill>
                <a:latin typeface="Arial" panose="020B0604020202020204" pitchFamily="34" charset="0"/>
              </a:rPr>
              <a:t>Mannschaft und Fahrzeug !!!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2F32D8E-016F-ADC0-0737-F3CA1F93E6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057515BB-0CAE-CE42-8B0C-88611B0C875A}" type="slidenum">
              <a:rPr lang="de-DE" altLang="de-DE" sz="1200">
                <a:latin typeface="Arial" panose="020B0604020202020204" pitchFamily="34" charset="0"/>
              </a:rPr>
              <a:pPr eaLnBrk="1" hangingPunct="1"/>
              <a:t>42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4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4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4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2" grpId="0" build="p" autoUpdateAnimBg="0"/>
      <p:bldP spid="17431" grpId="0" build="p" autoUpdateAnimBg="0" advAuto="100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4C3B86D7-820E-319E-F6DF-B8B99772A20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400" y="1143000"/>
            <a:ext cx="8110538" cy="5072063"/>
          </a:xfrm>
        </p:spPr>
        <p:txBody>
          <a:bodyPr>
            <a:normAutofit lnSpcReduction="10000"/>
          </a:bodyPr>
          <a:lstStyle/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/>
              <a:t>So nahe wie möglich an die Einsatzstelle, jedoch </a:t>
            </a:r>
            <a:r>
              <a:rPr lang="de-DE" sz="2400" dirty="0">
                <a:solidFill>
                  <a:schemeClr val="hlink"/>
                </a:solidFill>
              </a:rPr>
              <a:t>außerhalb vom Gefahrenbereich </a:t>
            </a:r>
            <a:r>
              <a:rPr lang="de-DE" sz="2400" dirty="0"/>
              <a:t>(Wärmestrahlung beachten) heranfahren.</a:t>
            </a:r>
          </a:p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>
                <a:solidFill>
                  <a:schemeClr val="hlink"/>
                </a:solidFill>
              </a:rPr>
              <a:t>Verkehrswege</a:t>
            </a:r>
            <a:r>
              <a:rPr lang="de-DE" sz="2400" dirty="0"/>
              <a:t> und </a:t>
            </a:r>
            <a:r>
              <a:rPr lang="de-DE" sz="2400" dirty="0">
                <a:solidFill>
                  <a:srgbClr val="FF0000"/>
                </a:solidFill>
              </a:rPr>
              <a:t>Aufstellflächen</a:t>
            </a:r>
            <a:r>
              <a:rPr lang="de-DE" sz="2400" dirty="0"/>
              <a:t> für Drehleitern, Rettungsfahrzeuge, usw. freihalten.</a:t>
            </a:r>
          </a:p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/>
              <a:t>Fahrzeug möglichst in </a:t>
            </a:r>
            <a:r>
              <a:rPr lang="de-DE" sz="2400" dirty="0">
                <a:solidFill>
                  <a:schemeClr val="hlink"/>
                </a:solidFill>
              </a:rPr>
              <a:t>Fluchtrichtung</a:t>
            </a:r>
            <a:r>
              <a:rPr lang="de-DE" sz="2400" dirty="0"/>
              <a:t> aufstellen.</a:t>
            </a:r>
          </a:p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>
                <a:solidFill>
                  <a:schemeClr val="hlink"/>
                </a:solidFill>
              </a:rPr>
              <a:t>Fahrzeug absichern </a:t>
            </a:r>
            <a:r>
              <a:rPr lang="de-DE" sz="2400" dirty="0"/>
              <a:t>(Gefälle, Steigung, Verkehrswege).</a:t>
            </a:r>
          </a:p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/>
              <a:t>Zur </a:t>
            </a:r>
            <a:r>
              <a:rPr lang="de-DE" sz="2400" dirty="0">
                <a:solidFill>
                  <a:schemeClr val="hlink"/>
                </a:solidFill>
              </a:rPr>
              <a:t>Absicherung </a:t>
            </a:r>
            <a:r>
              <a:rPr lang="de-DE" sz="2400" dirty="0"/>
              <a:t>Blaulicht, Warnblinkanlage und Verkehrsleiteinrichtung einschalten.</a:t>
            </a:r>
          </a:p>
          <a:p>
            <a:pPr marL="360000" indent="-360000" eaLnBrk="1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de-DE" sz="2400" dirty="0"/>
              <a:t>Einsatzstelle gemäß Richtlinie absichern.</a:t>
            </a:r>
          </a:p>
        </p:txBody>
      </p:sp>
      <p:sp>
        <p:nvSpPr>
          <p:cNvPr id="46083" name="Rectangle 4">
            <a:extLst>
              <a:ext uri="{FF2B5EF4-FFF2-40B4-BE49-F238E27FC236}">
                <a16:creationId xmlns:a16="http://schemas.microsoft.com/office/drawing/2014/main" id="{0E98DB5F-53B8-2725-70F9-105C5DF706A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sz="4000"/>
              <a:t>Aufgaben bei der Anfahrt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127CD61-2FC3-F69A-F615-EBC7102A6E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0E4EB01B-72B6-6344-991C-AD0644ED34FC}" type="slidenum">
              <a:rPr lang="de-DE" altLang="de-DE" sz="1200">
                <a:latin typeface="Arial" panose="020B0604020202020204" pitchFamily="34" charset="0"/>
              </a:rPr>
              <a:pPr eaLnBrk="1" hangingPunct="1"/>
              <a:t>43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>
            <a:extLst>
              <a:ext uri="{FF2B5EF4-FFF2-40B4-BE49-F238E27FC236}">
                <a16:creationId xmlns:a16="http://schemas.microsoft.com/office/drawing/2014/main" id="{3E60C5C5-5A2A-A4B0-B2CA-85E5E617C805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57225" y="1125538"/>
            <a:ext cx="7843838" cy="3429000"/>
          </a:xfrm>
          <a:solidFill>
            <a:srgbClr val="FF0000">
              <a:alpha val="50000"/>
            </a:srgbClr>
          </a:solidFill>
          <a:ln w="123825" cmpd="tri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de-DE" sz="6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badi MT Condensed Extra Bold" pitchFamily="34" charset="0"/>
              </a:rPr>
              <a:t>EINSATZFAHRER HABEN KEINEN FREIBRIEF!!</a:t>
            </a:r>
          </a:p>
        </p:txBody>
      </p:sp>
      <p:sp>
        <p:nvSpPr>
          <p:cNvPr id="47107" name="Rectangle 2">
            <a:extLst>
              <a:ext uri="{FF2B5EF4-FFF2-40B4-BE49-F238E27FC236}">
                <a16:creationId xmlns:a16="http://schemas.microsoft.com/office/drawing/2014/main" id="{05F711C3-AA8C-D997-0B11-244D76C32CFB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/>
              <a:t>ACHTUNG</a:t>
            </a:r>
          </a:p>
        </p:txBody>
      </p:sp>
      <p:sp>
        <p:nvSpPr>
          <p:cNvPr id="37892" name="Text Box 4">
            <a:extLst>
              <a:ext uri="{FF2B5EF4-FFF2-40B4-BE49-F238E27FC236}">
                <a16:creationId xmlns:a16="http://schemas.microsoft.com/office/drawing/2014/main" id="{9FAFEE3E-7F8F-729E-A6D6-B30D714F5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5076825"/>
            <a:ext cx="8001000" cy="1066800"/>
          </a:xfrm>
          <a:prstGeom prst="rect">
            <a:avLst/>
          </a:prstGeom>
          <a:solidFill>
            <a:srgbClr val="33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3200" b="1">
                <a:latin typeface="Arial Rounded MT Bold" panose="020F0704030504030204" pitchFamily="34" charset="77"/>
              </a:rPr>
              <a:t>Die Feuerwehr kann nur helfen, wenn sie unfallfrei am Einsatzort ankommt !!!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E2A532F1-40D4-9FEA-E06B-D03416CB76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2AA982E7-11CF-AF41-B67F-00BFD8C5D825}" type="slidenum">
              <a:rPr lang="de-DE" altLang="de-DE" sz="1200">
                <a:latin typeface="Arial" panose="020B0604020202020204" pitchFamily="34" charset="0"/>
              </a:rPr>
              <a:pPr eaLnBrk="1" hangingPunct="1"/>
              <a:t>44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 advAuto="0"/>
      <p:bldP spid="37892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70" name="Rectangle 14">
            <a:extLst>
              <a:ext uri="{FF2B5EF4-FFF2-40B4-BE49-F238E27FC236}">
                <a16:creationId xmlns:a16="http://schemas.microsoft.com/office/drawing/2014/main" id="{C611AFC7-1624-4840-E52A-28EBBECBD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625" y="1285875"/>
            <a:ext cx="821531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361950" indent="-3619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algn="just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Der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Kraftfahrzeuglenker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 darf ein Fahrzeug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erst in Betrieb nehmen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, wenn er sich, soweit dies zumutbar ist, davon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überzeugt 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hat, dass das von ihm zu lenkende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Kraftfahrzeug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 und ein mit diesem zu ziehender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Anhänger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 sowie deren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Beladung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 den hierfür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in Betracht kommenden Vorschriften </a:t>
            </a:r>
            <a:r>
              <a:rPr lang="de-DE" altLang="de-DE" sz="1800">
                <a:latin typeface="Arial" panose="020B0604020202020204" pitchFamily="34" charset="0"/>
                <a:cs typeface="Arial" panose="020B0604020202020204" pitchFamily="34" charset="0"/>
              </a:rPr>
              <a:t>entsprechen.</a:t>
            </a:r>
          </a:p>
          <a:p>
            <a:pPr lvl="2" eaLnBrk="1" hangingPunct="1">
              <a:buClr>
                <a:srgbClr val="FF0000"/>
              </a:buClr>
              <a:buFont typeface="Wingdings" pitchFamily="2" charset="2"/>
              <a:buChar char="v"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buClr>
                <a:srgbClr val="FF0000"/>
              </a:buClr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1" name="Rectangle 15">
            <a:extLst>
              <a:ext uri="{FF2B5EF4-FFF2-40B4-BE49-F238E27FC236}">
                <a16:creationId xmlns:a16="http://schemas.microsoft.com/office/drawing/2014/main" id="{097A26EA-46B5-C10A-475A-A73207D211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388" y="3471863"/>
            <a:ext cx="5964237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Verkehrs- und Betriebssicherheit</a:t>
            </a:r>
          </a:p>
        </p:txBody>
      </p:sp>
      <p:sp>
        <p:nvSpPr>
          <p:cNvPr id="121872" name="Rectangle 16">
            <a:extLst>
              <a:ext uri="{FF2B5EF4-FFF2-40B4-BE49-F238E27FC236}">
                <a16:creationId xmlns:a16="http://schemas.microsoft.com/office/drawing/2014/main" id="{8EA9F4FC-4971-27E0-971E-8EEAFF38D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500" y="3957638"/>
            <a:ext cx="59055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Sämtliche Bauvorschriften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4" name="Rectangle 18">
            <a:extLst>
              <a:ext uri="{FF2B5EF4-FFF2-40B4-BE49-F238E27FC236}">
                <a16:creationId xmlns:a16="http://schemas.microsoft.com/office/drawing/2014/main" id="{40EAF565-B8F9-5970-0D0D-94DF62A683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263" y="4451350"/>
            <a:ext cx="8088312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Sämtliche Verwendungs- und Verhaltensvorschriften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4">
            <a:extLst>
              <a:ext uri="{FF2B5EF4-FFF2-40B4-BE49-F238E27FC236}">
                <a16:creationId xmlns:a16="http://schemas.microsoft.com/office/drawing/2014/main" id="{57134C19-23DA-C17A-24A0-4967E2D10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25" y="2936875"/>
            <a:ext cx="63500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2" eaLnBrk="1" hangingPunct="1">
              <a:spcBef>
                <a:spcPct val="20000"/>
              </a:spcBef>
              <a:buClr>
                <a:srgbClr val="FF0000"/>
              </a:buClr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Überprüfung auf:</a:t>
            </a:r>
            <a:endParaRPr lang="de-AT" altLang="de-DE" sz="20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27EC7AE0-B184-06A6-B877-0A89BF312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000" y="74613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eaLnBrk="0" hangingPunct="0">
              <a:defRPr/>
            </a:pPr>
            <a:r>
              <a:rPr lang="de-DE" sz="22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Überprüfungspflicht von Kraftfahrzeugen und Anhängern</a:t>
            </a:r>
            <a:endParaRPr lang="de-AT" sz="2200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E69AFF85-3C7B-7F28-2005-40F4572C88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B2CAB32B-BB1F-8649-ADDB-A40A389B8030}" type="slidenum">
              <a:rPr lang="de-DE" altLang="de-DE" sz="1200">
                <a:latin typeface="Arial" panose="020B0604020202020204" pitchFamily="34" charset="0"/>
              </a:rPr>
              <a:pPr eaLnBrk="1" hangingPunct="1"/>
              <a:t>5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70" grpId="0" autoUpdateAnimBg="0"/>
      <p:bldP spid="121871" grpId="0" autoUpdateAnimBg="0"/>
      <p:bldP spid="121872" grpId="0" autoUpdateAnimBg="0"/>
      <p:bldP spid="121874" grpId="0" autoUpdateAnimBg="0"/>
      <p:bldP spid="18" grpId="0" autoUpdateAnimBg="0"/>
      <p:bldP spid="1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oliennummernplatzhalter 15">
            <a:extLst>
              <a:ext uri="{FF2B5EF4-FFF2-40B4-BE49-F238E27FC236}">
                <a16:creationId xmlns:a16="http://schemas.microsoft.com/office/drawing/2014/main" id="{0A96A05D-C335-C50F-4C96-2197B3EB7C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11C1FF44-3BF7-4F47-9EE5-7BE131BB9222}" type="slidenum">
              <a:rPr lang="de-DE" altLang="de-DE" sz="1200">
                <a:latin typeface="Arial" panose="020B0604020202020204" pitchFamily="34" charset="0"/>
              </a:rPr>
              <a:pPr eaLnBrk="1" hangingPunct="1"/>
              <a:t>6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  <p:sp>
        <p:nvSpPr>
          <p:cNvPr id="121858" name="Rectangle 2">
            <a:extLst>
              <a:ext uri="{FF2B5EF4-FFF2-40B4-BE49-F238E27FC236}">
                <a16:creationId xmlns:a16="http://schemas.microsoft.com/office/drawing/2014/main" id="{C2635D51-E4A8-2246-AEB3-16C513F61A3E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61913"/>
            <a:ext cx="8229600" cy="533400"/>
          </a:xfrm>
        </p:spPr>
        <p:txBody>
          <a:bodyPr/>
          <a:lstStyle/>
          <a:p>
            <a:r>
              <a:rPr lang="de-DE" altLang="de-DE" sz="2700">
                <a:solidFill>
                  <a:srgbClr val="0000FF"/>
                </a:solidFill>
              </a:rPr>
              <a:t>Pflichten von Fahrzeuglenkern vor Fahrantritt</a:t>
            </a:r>
            <a:endParaRPr lang="de-AT" altLang="de-DE" sz="2700">
              <a:solidFill>
                <a:srgbClr val="0000FF"/>
              </a:solidFill>
            </a:endParaRPr>
          </a:p>
        </p:txBody>
      </p:sp>
      <p:sp>
        <p:nvSpPr>
          <p:cNvPr id="121860" name="Rectangle 4">
            <a:extLst>
              <a:ext uri="{FF2B5EF4-FFF2-40B4-BE49-F238E27FC236}">
                <a16:creationId xmlns:a16="http://schemas.microsoft.com/office/drawing/2014/main" id="{AA1629A7-B92E-F033-3201-74E341B06B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34988" y="990600"/>
            <a:ext cx="9678988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Das Fahrzeug ist vor Fahrantritt (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bei der Fw auch nach jeder Inbetriebnahme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) auf </a:t>
            </a:r>
          </a:p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Verkehrs- u. Betriebssicherheit  </a:t>
            </a: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zu überprüfen 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(mindestens jedoch 1 x monatlich).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2" name="Rectangle 6">
            <a:extLst>
              <a:ext uri="{FF2B5EF4-FFF2-40B4-BE49-F238E27FC236}">
                <a16:creationId xmlns:a16="http://schemas.microsoft.com/office/drawing/2014/main" id="{0AABFCCE-6A59-AE56-C1C4-03A2D9CA14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8988" y="2378075"/>
            <a:ext cx="5975351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Bremsen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 (Stand-, Rollbremsprobe) 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3" name="Rectangle 7">
            <a:extLst>
              <a:ext uri="{FF2B5EF4-FFF2-40B4-BE49-F238E27FC236}">
                <a16:creationId xmlns:a16="http://schemas.microsoft.com/office/drawing/2014/main" id="{0F2E6F47-CDB0-B241-884C-1FB3719CCD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0575" y="2778125"/>
            <a:ext cx="5903913" cy="39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Lenkung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 (spielfrei, leichtgängig, …)</a:t>
            </a:r>
          </a:p>
        </p:txBody>
      </p:sp>
      <p:sp>
        <p:nvSpPr>
          <p:cNvPr id="121864" name="Rectangle 8">
            <a:extLst>
              <a:ext uri="{FF2B5EF4-FFF2-40B4-BE49-F238E27FC236}">
                <a16:creationId xmlns:a16="http://schemas.microsoft.com/office/drawing/2014/main" id="{5E172771-FEE4-92D4-E8AD-9985C29D90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8988" y="3170238"/>
            <a:ext cx="6789738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Bereifung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 (Profiltiefe, Zustand, Luftdruck, …)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6" name="Rectangle 10">
            <a:extLst>
              <a:ext uri="{FF2B5EF4-FFF2-40B4-BE49-F238E27FC236}">
                <a16:creationId xmlns:a16="http://schemas.microsoft.com/office/drawing/2014/main" id="{02ADF16D-5C2F-0B1C-A418-AC30E999D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41350" y="1970088"/>
            <a:ext cx="9428163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	Verkehrssicherheit: 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(Sicht- und Funktionskontrolle)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7" name="Rectangle 11">
            <a:extLst>
              <a:ext uri="{FF2B5EF4-FFF2-40B4-BE49-F238E27FC236}">
                <a16:creationId xmlns:a16="http://schemas.microsoft.com/office/drawing/2014/main" id="{4F73B326-BC15-E3C4-7B8F-736789433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8988" y="3576638"/>
            <a:ext cx="70754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Rückspiegel 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(Einstellung Innen-, Außenspiegel)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68" name="Rectangle 12">
            <a:extLst>
              <a:ext uri="{FF2B5EF4-FFF2-40B4-BE49-F238E27FC236}">
                <a16:creationId xmlns:a16="http://schemas.microsoft.com/office/drawing/2014/main" id="{7FDC8636-542B-ACB6-9F14-D8D337DF3A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8988" y="3973513"/>
            <a:ext cx="4994276" cy="45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Scheiben u. Waschanlage</a:t>
            </a:r>
          </a:p>
        </p:txBody>
      </p:sp>
      <p:sp>
        <p:nvSpPr>
          <p:cNvPr id="121869" name="Rectangle 13">
            <a:extLst>
              <a:ext uri="{FF2B5EF4-FFF2-40B4-BE49-F238E27FC236}">
                <a16:creationId xmlns:a16="http://schemas.microsoft.com/office/drawing/2014/main" id="{D3C511BA-6213-7042-00CF-2E538556E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88988" y="4735513"/>
            <a:ext cx="5975351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Beleuchtung, Hupe, Signalanlage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226CD522-B86C-EEA2-B71E-DBE5C3817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0575" y="4337050"/>
            <a:ext cx="611981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Defrosteranlage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194CB920-CF45-D054-A9F6-B38732542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-790575" y="5132388"/>
            <a:ext cx="6048375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Kennzeichen, Sauberkeit, Zustand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000"/>
                                        <p:tgtEl>
                                          <p:spTgt spid="121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21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1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21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121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utoUpdateAnimBg="0"/>
      <p:bldP spid="121860" grpId="0" autoUpdateAnimBg="0"/>
      <p:bldP spid="121862" grpId="0" autoUpdateAnimBg="0"/>
      <p:bldP spid="121863" grpId="0" autoUpdateAnimBg="0"/>
      <p:bldP spid="121864" grpId="0" autoUpdateAnimBg="0"/>
      <p:bldP spid="121866" grpId="0" autoUpdateAnimBg="0"/>
      <p:bldP spid="121867" grpId="0" autoUpdateAnimBg="0"/>
      <p:bldP spid="121868" grpId="0" autoUpdateAnimBg="0"/>
      <p:bldP spid="121869" grpId="0" autoUpdateAnimBg="0"/>
      <p:bldP spid="24" grpId="0" autoUpdateAnimBg="0"/>
      <p:bldP spid="26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>
            <a:extLst>
              <a:ext uri="{FF2B5EF4-FFF2-40B4-BE49-F238E27FC236}">
                <a16:creationId xmlns:a16="http://schemas.microsoft.com/office/drawing/2014/main" id="{6CECAC41-6E79-3AAD-7BC7-F2F8D53F3F06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700">
                <a:solidFill>
                  <a:srgbClr val="0000FF"/>
                </a:solidFill>
              </a:rPr>
              <a:t>Pflichten von Fahrzeuglenkern vor Fahrantritt</a:t>
            </a:r>
            <a:endParaRPr lang="de-AT" altLang="de-DE" sz="2700">
              <a:solidFill>
                <a:srgbClr val="0000FF"/>
              </a:solidFill>
            </a:endParaRPr>
          </a:p>
        </p:txBody>
      </p:sp>
      <p:sp>
        <p:nvSpPr>
          <p:cNvPr id="121870" name="Rectangle 14">
            <a:extLst>
              <a:ext uri="{FF2B5EF4-FFF2-40B4-BE49-F238E27FC236}">
                <a16:creationId xmlns:a16="http://schemas.microsoft.com/office/drawing/2014/main" id="{37D45ED1-9767-3164-2AC3-847EB9692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643063"/>
            <a:ext cx="3940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Wasser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1" name="Rectangle 15">
            <a:extLst>
              <a:ext uri="{FF2B5EF4-FFF2-40B4-BE49-F238E27FC236}">
                <a16:creationId xmlns:a16="http://schemas.microsoft.com/office/drawing/2014/main" id="{37026FCC-AE4A-B7A4-ED65-D0A9E2F6D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085975"/>
            <a:ext cx="358775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Oel</a:t>
            </a:r>
          </a:p>
        </p:txBody>
      </p:sp>
      <p:sp>
        <p:nvSpPr>
          <p:cNvPr id="121872" name="Rectangle 16">
            <a:extLst>
              <a:ext uri="{FF2B5EF4-FFF2-40B4-BE49-F238E27FC236}">
                <a16:creationId xmlns:a16="http://schemas.microsoft.com/office/drawing/2014/main" id="{9209D39F-8DCF-F3E4-92C7-00BDBD185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605088"/>
            <a:ext cx="415131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Luft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3" name="Rectangle 17">
            <a:extLst>
              <a:ext uri="{FF2B5EF4-FFF2-40B4-BE49-F238E27FC236}">
                <a16:creationId xmlns:a16="http://schemas.microsoft.com/office/drawing/2014/main" id="{9977825C-094F-8C71-B566-8390095704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571500" y="1143000"/>
            <a:ext cx="7129463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Betriebssicherheit: </a:t>
            </a: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(Sicht- und Funktionskontrolle)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4" name="Rectangle 18">
            <a:extLst>
              <a:ext uri="{FF2B5EF4-FFF2-40B4-BE49-F238E27FC236}">
                <a16:creationId xmlns:a16="http://schemas.microsoft.com/office/drawing/2014/main" id="{8DFAD769-F160-6842-F526-5FECF123E2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062288"/>
            <a:ext cx="40100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Kraftstoff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75" name="Rectangle 19">
            <a:extLst>
              <a:ext uri="{FF2B5EF4-FFF2-40B4-BE49-F238E27FC236}">
                <a16:creationId xmlns:a16="http://schemas.microsoft.com/office/drawing/2014/main" id="{D891BCDF-F9C0-3FA6-57B2-3D49C2FE28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533775"/>
            <a:ext cx="44323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Elektrische Anlage</a:t>
            </a:r>
          </a:p>
        </p:txBody>
      </p:sp>
      <p:sp>
        <p:nvSpPr>
          <p:cNvPr id="121878" name="Text Box 22">
            <a:extLst>
              <a:ext uri="{FF2B5EF4-FFF2-40B4-BE49-F238E27FC236}">
                <a16:creationId xmlns:a16="http://schemas.microsoft.com/office/drawing/2014/main" id="{3A7B1153-8196-6407-0D28-D298F378A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3700" y="2214563"/>
            <a:ext cx="598488" cy="224631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000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21879" name="Rectangle 23">
            <a:extLst>
              <a:ext uri="{FF2B5EF4-FFF2-40B4-BE49-F238E27FC236}">
                <a16:creationId xmlns:a16="http://schemas.microsoft.com/office/drawing/2014/main" id="{33ED656B-56A4-F64C-6D17-3C21532BAA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329113"/>
            <a:ext cx="4432300" cy="43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809750" indent="-3810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2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Auspuffanlage</a:t>
            </a:r>
          </a:p>
        </p:txBody>
      </p:sp>
      <p:sp>
        <p:nvSpPr>
          <p:cNvPr id="121881" name="Rectangle 25">
            <a:extLst>
              <a:ext uri="{FF2B5EF4-FFF2-40B4-BE49-F238E27FC236}">
                <a16:creationId xmlns:a16="http://schemas.microsoft.com/office/drawing/2014/main" id="{4E197DB9-BC0F-EC86-9830-77477F533F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688" y="5286375"/>
            <a:ext cx="797401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algn="ctr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600" b="1">
                <a:latin typeface="Arial" panose="020B0604020202020204" pitchFamily="34" charset="0"/>
                <a:cs typeface="Arial" panose="020B0604020202020204" pitchFamily="34" charset="0"/>
              </a:rPr>
              <a:t>Die Überprüfung ist vom jeweiligen Lenker durchzuführen.</a:t>
            </a:r>
            <a:endParaRPr lang="de-AT" altLang="de-DE" sz="16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882" name="Rectangle 26">
            <a:extLst>
              <a:ext uri="{FF2B5EF4-FFF2-40B4-BE49-F238E27FC236}">
                <a16:creationId xmlns:a16="http://schemas.microsoft.com/office/drawing/2014/main" id="{B2B969F5-EA85-4A57-962F-C18E2FEE9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25450" y="5619750"/>
            <a:ext cx="9355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1238250" indent="-4762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algn="ctr"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None/>
            </a:pPr>
            <a:r>
              <a:rPr lang="de-DE" altLang="de-DE" sz="16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Alle Überprüfungen sind laut der jeweils gültigen Betriebsanleitung durchzuführen.</a:t>
            </a:r>
            <a:endParaRPr lang="de-AT" altLang="de-DE" sz="1600" b="1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357A1599-EC72-24D2-1C09-F1A2002BD6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D40A030B-F371-A546-B7C5-14BA3AD13A41}" type="slidenum">
              <a:rPr lang="de-DE" altLang="de-DE" sz="1200">
                <a:latin typeface="Arial" panose="020B0604020202020204" pitchFamily="34" charset="0"/>
              </a:rPr>
              <a:pPr eaLnBrk="1" hangingPunct="1"/>
              <a:t>7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1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21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21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21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21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1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21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121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1000"/>
                                        <p:tgtEl>
                                          <p:spTgt spid="121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121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utoUpdateAnimBg="0"/>
      <p:bldP spid="121870" grpId="0" autoUpdateAnimBg="0"/>
      <p:bldP spid="121871" grpId="0" autoUpdateAnimBg="0"/>
      <p:bldP spid="121872" grpId="0" autoUpdateAnimBg="0"/>
      <p:bldP spid="121873" grpId="0" autoUpdateAnimBg="0"/>
      <p:bldP spid="121874" grpId="0" autoUpdateAnimBg="0"/>
      <p:bldP spid="121875" grpId="0" autoUpdateAnimBg="0"/>
      <p:bldP spid="121878" grpId="0" animBg="1" autoUpdateAnimBg="0"/>
      <p:bldP spid="121879" grpId="0" autoUpdateAnimBg="0"/>
      <p:bldP spid="121881" grpId="0" autoUpdateAnimBg="0"/>
      <p:bldP spid="12188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4183BFAE-DF4F-6A88-E9B5-9702F1CCF171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/>
              <a:t>W</a:t>
            </a:r>
            <a:r>
              <a:rPr lang="de-DE" altLang="de-DE" sz="2800">
                <a:solidFill>
                  <a:schemeClr val="tx1"/>
                </a:solidFill>
              </a:rPr>
              <a:t>OLKE</a:t>
            </a:r>
            <a:r>
              <a:rPr lang="de-DE" altLang="de-DE" sz="2800"/>
              <a:t> - WASSER</a:t>
            </a:r>
            <a:endParaRPr lang="de-AT" altLang="de-DE" sz="2800"/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5E9A7777-8700-2E19-8458-09BA676D1BD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428625" y="1214438"/>
            <a:ext cx="3500438" cy="142875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cs typeface="Arial" panose="020B0604020202020204" pitchFamily="34" charset="0"/>
              </a:rPr>
              <a:t>Kühlwasser </a:t>
            </a:r>
            <a:br>
              <a:rPr lang="de-DE" altLang="de-DE" sz="1800" b="1">
                <a:cs typeface="Arial" panose="020B0604020202020204" pitchFamily="34" charset="0"/>
              </a:rPr>
            </a:br>
            <a:r>
              <a:rPr lang="de-DE" altLang="de-DE" sz="1800" b="1">
                <a:cs typeface="Arial" panose="020B0604020202020204" pitchFamily="34" charset="0"/>
              </a:rPr>
              <a:t>Frostschutz (- 30 °C)</a:t>
            </a:r>
            <a:endParaRPr lang="de-AT" altLang="de-DE" sz="1800" b="1">
              <a:cs typeface="Arial" panose="020B0604020202020204" pitchFamily="34" charset="0"/>
            </a:endParaRPr>
          </a:p>
        </p:txBody>
      </p:sp>
      <p:pic>
        <p:nvPicPr>
          <p:cNvPr id="88068" name="Picture 4" descr="Kühler-">
            <a:extLst>
              <a:ext uri="{FF2B5EF4-FFF2-40B4-BE49-F238E27FC236}">
                <a16:creationId xmlns:a16="http://schemas.microsoft.com/office/drawing/2014/main" id="{8319D7E3-EEFA-C0F6-F4C2-8EA626FD8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000125"/>
            <a:ext cx="302577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8069" name="Picture 5" descr="Scheibenwasch">
            <a:extLst>
              <a:ext uri="{FF2B5EF4-FFF2-40B4-BE49-F238E27FC236}">
                <a16:creationId xmlns:a16="http://schemas.microsoft.com/office/drawing/2014/main" id="{F2B616CF-E77F-D803-6042-D1879A8F00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857500"/>
            <a:ext cx="3236912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6">
            <a:extLst>
              <a:ext uri="{FF2B5EF4-FFF2-40B4-BE49-F238E27FC236}">
                <a16:creationId xmlns:a16="http://schemas.microsoft.com/office/drawing/2014/main" id="{C24E8287-DE13-84A4-584D-19EA1AFBB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9125" y="3786188"/>
            <a:ext cx="4572000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0" indent="-5715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Scheibenwaschanlage Scheibenreiniger</a:t>
            </a:r>
          </a:p>
          <a:p>
            <a:pPr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Wischerblätter und Spritzdüsen</a:t>
            </a:r>
          </a:p>
          <a:p>
            <a:pPr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Löschwassertank</a:t>
            </a:r>
            <a:b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abgestandenes Wasser Tankheizung</a:t>
            </a:r>
          </a:p>
          <a:p>
            <a:pPr eaLnBrk="1" hangingPunct="1">
              <a:spcBef>
                <a:spcPct val="20000"/>
              </a:spcBef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Pumpen und Leitungen</a:t>
            </a:r>
            <a:endParaRPr lang="de-AT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4AF7872-629C-5F85-F3C8-D592CECF52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8F31921D-0351-D24B-864D-BF8B80D34464}" type="slidenum">
              <a:rPr lang="de-DE" altLang="de-DE" sz="1200">
                <a:latin typeface="Arial" panose="020B0604020202020204" pitchFamily="34" charset="0"/>
              </a:rPr>
              <a:pPr eaLnBrk="1" hangingPunct="1"/>
              <a:t>8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8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 autoUpdateAnimBg="0"/>
      <p:bldP spid="88067" grpId="0" autoUpdateAnimBg="0"/>
      <p:bldP spid="8807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3">
            <a:extLst>
              <a:ext uri="{FF2B5EF4-FFF2-40B4-BE49-F238E27FC236}">
                <a16:creationId xmlns:a16="http://schemas.microsoft.com/office/drawing/2014/main" id="{98A3D036-D4D1-494E-C80C-4453FFD4D86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533400" y="1565275"/>
            <a:ext cx="7753350" cy="1143000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  <a:defRPr/>
            </a:pPr>
            <a:r>
              <a:rPr lang="de-DE" sz="1800" b="1" kern="1200" dirty="0">
                <a:cs typeface="Arial" charset="0"/>
              </a:rPr>
              <a:t>Motor-, Getriebeöl und</a:t>
            </a:r>
          </a:p>
          <a:p>
            <a:pPr>
              <a:buFont typeface="Monotype Sorts" pitchFamily="2" charset="2"/>
              <a:buNone/>
              <a:defRPr/>
            </a:pPr>
            <a:r>
              <a:rPr lang="de-DE" sz="1800" b="1" kern="1200" dirty="0">
                <a:cs typeface="Arial" charset="0"/>
              </a:rPr>
              <a:t>	Bremsflüssigkeitsstand prüfen</a:t>
            </a:r>
          </a:p>
          <a:p>
            <a:pPr>
              <a:buFont typeface="Monotype Sorts" pitchFamily="2" charset="2"/>
              <a:buNone/>
              <a:defRPr/>
            </a:pPr>
            <a:endParaRPr lang="de-AT" sz="1800" b="1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89090" name="Rectangle 2">
            <a:extLst>
              <a:ext uri="{FF2B5EF4-FFF2-40B4-BE49-F238E27FC236}">
                <a16:creationId xmlns:a16="http://schemas.microsoft.com/office/drawing/2014/main" id="{C4DAA4C1-2FEC-6FCC-80A4-96A5FCF15CF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de-DE" altLang="de-DE" sz="2800">
                <a:solidFill>
                  <a:schemeClr val="tx1"/>
                </a:solidFill>
              </a:rPr>
              <a:t>W</a:t>
            </a:r>
            <a:r>
              <a:rPr lang="de-DE" altLang="de-DE" sz="2800"/>
              <a:t>O</a:t>
            </a:r>
            <a:r>
              <a:rPr lang="de-DE" altLang="de-DE" sz="2800">
                <a:solidFill>
                  <a:schemeClr val="tx1"/>
                </a:solidFill>
              </a:rPr>
              <a:t>LKE - Ö</a:t>
            </a:r>
            <a:r>
              <a:rPr lang="de-DE" altLang="de-DE" sz="2800"/>
              <a:t>L</a:t>
            </a:r>
            <a:r>
              <a:rPr lang="de-DE" altLang="de-DE" sz="2800">
                <a:solidFill>
                  <a:schemeClr val="tx1"/>
                </a:solidFill>
              </a:rPr>
              <a:t>	</a:t>
            </a:r>
            <a:endParaRPr lang="de-AT" altLang="de-DE" sz="2800">
              <a:solidFill>
                <a:schemeClr val="tx1"/>
              </a:solidFill>
            </a:endParaRPr>
          </a:p>
        </p:txBody>
      </p:sp>
      <p:sp>
        <p:nvSpPr>
          <p:cNvPr id="89095" name="Rectangle 7">
            <a:extLst>
              <a:ext uri="{FF2B5EF4-FFF2-40B4-BE49-F238E27FC236}">
                <a16:creationId xmlns:a16="http://schemas.microsoft.com/office/drawing/2014/main" id="{57F6BEE5-FC41-DF7F-7D46-01B3D83EA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063" y="4219575"/>
            <a:ext cx="7491412" cy="194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358775" indent="-35877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lvl="1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Motorölwechsel nach Betriebsanleitung</a:t>
            </a:r>
            <a:b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Getriebeölwechsel, Intervall laut Betriebsanleitung</a:t>
            </a:r>
            <a:b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altLang="de-DE" sz="1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buClr>
                <a:srgbClr val="FF0000"/>
              </a:buClr>
              <a:buFont typeface="Wingdings" pitchFamily="2" charset="2"/>
              <a:buChar char="v"/>
            </a:pPr>
            <a:r>
              <a:rPr lang="de-DE" altLang="de-DE" sz="1800" b="1">
                <a:latin typeface="Arial" panose="020B0604020202020204" pitchFamily="34" charset="0"/>
                <a:cs typeface="Arial" panose="020B0604020202020204" pitchFamily="34" charset="0"/>
              </a:rPr>
              <a:t>Bremsflüssigkeit – von der Werkstätte prüfen lassen (Wechsel spätestens nach 2 Jahren)</a:t>
            </a:r>
          </a:p>
        </p:txBody>
      </p:sp>
      <p:pic>
        <p:nvPicPr>
          <p:cNvPr id="10" name="Picture 6" descr="Ölmeßstab">
            <a:extLst>
              <a:ext uri="{FF2B5EF4-FFF2-40B4-BE49-F238E27FC236}">
                <a16:creationId xmlns:a16="http://schemas.microsoft.com/office/drawing/2014/main" id="{45E018EF-97C6-D18B-F7C8-17E293D1FB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000125"/>
            <a:ext cx="2230438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Bremsflüssigkeit">
            <a:extLst>
              <a:ext uri="{FF2B5EF4-FFF2-40B4-BE49-F238E27FC236}">
                <a16:creationId xmlns:a16="http://schemas.microsoft.com/office/drawing/2014/main" id="{AE490717-8839-41C4-5FAF-69125967C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3289300"/>
            <a:ext cx="2205038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68902CE2-10DE-F4C5-3BC2-F8741A68C0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de-DE" altLang="de-DE" sz="1200">
                <a:latin typeface="Arial" panose="020B0604020202020204" pitchFamily="34" charset="0"/>
              </a:rPr>
              <a:t>-</a:t>
            </a:r>
            <a:fld id="{6CCEBBE9-A076-5D4D-AED7-1C58051C9901}" type="slidenum">
              <a:rPr lang="de-DE" altLang="de-DE" sz="1200">
                <a:latin typeface="Arial" panose="020B0604020202020204" pitchFamily="34" charset="0"/>
              </a:rPr>
              <a:pPr eaLnBrk="1" hangingPunct="1"/>
              <a:t>9</a:t>
            </a:fld>
            <a:r>
              <a:rPr lang="de-DE" altLang="de-DE" sz="1200">
                <a:latin typeface="Arial" panose="020B0604020202020204" pitchFamily="34" charset="0"/>
              </a:rPr>
              <a:t>-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1" grpId="0" autoUpdateAnimBg="0"/>
      <p:bldP spid="89090" grpId="0" autoUpdateAnimBg="0"/>
      <p:bldP spid="89095" grpId="0"/>
    </p:bldLst>
  </p:timing>
</p:sld>
</file>

<file path=ppt/theme/theme1.xml><?xml version="1.0" encoding="utf-8"?>
<a:theme xmlns:a="http://schemas.openxmlformats.org/drawingml/2006/main" name="MAL (STVO)">
  <a:themeElements>
    <a:clrScheme name="MAL (STVO)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AL (STVO)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L (STVO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L (STVO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 (STVO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 (STVO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 (STVO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 (STVO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L (STVO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1730</Words>
  <Application>Microsoft Macintosh PowerPoint</Application>
  <PresentationFormat>Bildschirmpräsentation (4:3)</PresentationFormat>
  <Paragraphs>375</Paragraphs>
  <Slides>44</Slides>
  <Notes>7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52" baseType="lpstr">
      <vt:lpstr>Times New Roman</vt:lpstr>
      <vt:lpstr>Arial</vt:lpstr>
      <vt:lpstr>Arial Rounded MT Bold</vt:lpstr>
      <vt:lpstr>Arial Black</vt:lpstr>
      <vt:lpstr>Wingdings</vt:lpstr>
      <vt:lpstr>Monotype Sorts</vt:lpstr>
      <vt:lpstr>Abadi MT Condensed Extra Bold</vt:lpstr>
      <vt:lpstr>MAL (STVO)</vt:lpstr>
      <vt:lpstr>Berechtigung zum Lenken von Feuerwehrfahrzeugen  bis 5.500 kg HzG</vt:lpstr>
      <vt:lpstr>PowerPoint-Präsentation</vt:lpstr>
      <vt:lpstr>Fahrzeugtechnik</vt:lpstr>
      <vt:lpstr>PowerPoint-Präsentation</vt:lpstr>
      <vt:lpstr>PowerPoint-Präsentation</vt:lpstr>
      <vt:lpstr>Pflichten von Fahrzeuglenkern vor Fahrantritt</vt:lpstr>
      <vt:lpstr>Pflichten von Fahrzeuglenkern vor Fahrantritt</vt:lpstr>
      <vt:lpstr>WOLKE - WASSER</vt:lpstr>
      <vt:lpstr>WOLKE - ÖL </vt:lpstr>
      <vt:lpstr>WOLKE - LUFT</vt:lpstr>
      <vt:lpstr>WOLKE - LUFT</vt:lpstr>
      <vt:lpstr>WOLKE - KRAFTSTOFF</vt:lpstr>
      <vt:lpstr>WOLKE - ELEKTRIK</vt:lpstr>
      <vt:lpstr>Pflichten von Fahrzeuglenkern vor Fahrantritt</vt:lpstr>
      <vt:lpstr>Pflichten von Fahrzeuglenkern vor Fahrantritt</vt:lpstr>
      <vt:lpstr>Gewährleistung der Einsatzbereitschaft</vt:lpstr>
      <vt:lpstr>Übungsfahrten und Kontrollen</vt:lpstr>
      <vt:lpstr>Übungsfahrten - Checkliste</vt:lpstr>
      <vt:lpstr>Straßenverkehrsrecht</vt:lpstr>
      <vt:lpstr>Allgemeines aus der StVO</vt:lpstr>
      <vt:lpstr>Allgemeines aus der StVO</vt:lpstr>
      <vt:lpstr>Allgemeines aus der StVO</vt:lpstr>
      <vt:lpstr>Allgemeines aus der StVO</vt:lpstr>
      <vt:lpstr>Vorrang</vt:lpstr>
      <vt:lpstr>Vertrauensgrundsatz</vt:lpstr>
      <vt:lpstr>Allgemeines StVO und KFG</vt:lpstr>
      <vt:lpstr>Allgemeines StVO und KFG</vt:lpstr>
      <vt:lpstr>Verkehrsunfall mit Fw-fahrzeug</vt:lpstr>
      <vt:lpstr>Verkehrsunfall mit Fw-fahrzeug</vt:lpstr>
      <vt:lpstr>Vorschriften 5,5 to</vt:lpstr>
      <vt:lpstr>Vorschriften 5,5 to</vt:lpstr>
      <vt:lpstr>Vorschriften 5,5 to</vt:lpstr>
      <vt:lpstr>Vorschriften 5,5 to</vt:lpstr>
      <vt:lpstr>Fahrphysik</vt:lpstr>
      <vt:lpstr>Physikalische Gesetzmäßigkeiten</vt:lpstr>
      <vt:lpstr>Schleudern</vt:lpstr>
      <vt:lpstr>Schieben</vt:lpstr>
      <vt:lpstr>Aquaplaning</vt:lpstr>
      <vt:lpstr>Gefahrenlehre  Partnerkunde</vt:lpstr>
      <vt:lpstr>Gefahrenlehre</vt:lpstr>
      <vt:lpstr>Gefahrenlehre</vt:lpstr>
      <vt:lpstr>Aufgaben bei der Anfahrt</vt:lpstr>
      <vt:lpstr>Aufgaben bei der Anfahrt</vt:lpstr>
      <vt:lpstr>ACHTUNG</vt:lpstr>
    </vt:vector>
  </TitlesOfParts>
  <Company>Landesfeuerwehrkommando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Maschinistenlehrgang</dc:title>
  <dc:creator>Ing. M. Brandauer</dc:creator>
  <cp:lastModifiedBy>Fürst Philipp</cp:lastModifiedBy>
  <cp:revision>451</cp:revision>
  <dcterms:created xsi:type="dcterms:W3CDTF">2001-06-11T09:16:57Z</dcterms:created>
  <dcterms:modified xsi:type="dcterms:W3CDTF">2024-03-12T07:19:01Z</dcterms:modified>
</cp:coreProperties>
</file>