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22EAAE-16C8-6D6B-52F1-19F53C56C1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49DEAB7-00B7-5EF8-03F6-584DCC778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05D213C-D431-0841-B957-3DFBDC133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0E7CE4-1E2E-AF0A-096F-1E7C7F77B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511503-8B9B-F400-0685-4AD83B923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280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0F890E-D783-DB9D-A9EE-35C1B4A33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1844751-9D49-8852-3FA9-293D6A679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FCEAF7-BC42-23F9-5ABA-BE458BF20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322F24E-97E8-728A-3185-51FF7F254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6F2B3F-684A-FA59-E662-E537257FF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611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1C60B8E-0EE9-DD0E-F5C2-EB41EC9783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75D44F8-A165-1C2F-F6A9-F71F358FD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0964C2-CB17-51FF-03FA-10C52CFEF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A8C867-D476-09AC-14D1-C5E1E705A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F4D7CE-B596-99A4-6053-FB21FAA6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6800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EC04B8-3B00-432F-DB78-F1091FE6C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8559C2-4F90-7D3B-642F-5A89CBD5E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56039A-2D7F-E0D0-ED1B-429B4057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B32D42C-1036-F097-9C25-BA81AD75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F51C27-F45B-6EE2-3A4C-71207AC7C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827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BF26DE-EFC3-1558-0072-E2D4E2C90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4FD510-B5B3-C9D4-DF63-A9365E4BC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F1406B5-1962-105D-8234-C21F7A811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A1A339-2B4F-1BC0-5E78-8A54DA5E4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726C21-4BB5-F339-A880-941970289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003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41EE8-D323-1ACB-05A1-A283E3EB2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87878E-EB9A-1465-217D-2453612065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D735B98-6C5E-6390-8F26-9009E7BEE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701F43A-D0D6-4038-A805-E997F531F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1F3B56D-7928-522B-D6BB-4917C5314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50101A-AB71-538B-CD58-BE2C58805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695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8BC0A7-2476-E09F-8CAB-FECFCCF79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13E042-508A-11B2-9CF8-399CE0E92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87F3E97-0BFF-E64E-9592-5B4A7F6C64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FB240C6-5ACD-4F16-CD50-19E390857F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A00B218-BBEA-F273-374C-D9C51C4D49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75DFD22-7E08-6C5D-BEA5-CB46E6B26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F8F0365-02DE-570D-61B6-40A0710B7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566A14-D78B-8176-A50D-3CC3A65F4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2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F3AE81-AFC5-1A02-5417-DBD218A3E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994C9C-B326-D2EE-0366-7008CD5CA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E127E9A-4E51-5AB3-723A-B0B25563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D7761B5-44E2-D692-8608-BCE8802FD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52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F636AE-AFC2-1455-6744-CAC02C71A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40DA8E9-9CEF-E32D-7AB0-0A16DCEFC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855365-ED0E-2676-C867-FA5C3C3AD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385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52D228-DC4F-481D-9820-AC10A1685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09A27E-110D-6198-00A0-C36A05713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9E98B1-90E2-2076-C9FF-7DE63073A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B88ABB5-47FC-2AA8-7B41-AF0CB40CB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51B9EC-82EA-1B47-EBCB-CA3DF5BA6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D424556-98EF-B74E-7158-4C0AC43E4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5226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325B50-56AF-FE64-210A-C4E6EF34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DA3A6A0-67BF-8480-F062-51D13FC870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E9E5CE-5762-05B0-F604-928CE598B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39D1C92-F668-92B9-A6EC-D55A16B8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9C10C2A-99EE-049E-6B15-0754FDAE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FC0FC23-064D-AFF1-532D-452A5798E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183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5BD01AE-0222-07FA-F05F-CD4692662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7742AD8-AB1F-5503-B39A-88207C62E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C419EC-61D9-5048-2CA6-0C97DCB82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93591F-57BB-49E8-85E7-8EF2E4AF3297}" type="datetimeFigureOut">
              <a:rPr lang="de-DE" smtClean="0"/>
              <a:t>17.03.2026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67C912-0CF8-6C40-3C1D-14F7EA932C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B44A37C-8626-52B0-1984-AC53D1B6B4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A2AB48-9D6E-4EE2-8434-862A3353A3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551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4.png"/><Relationship Id="rId9" Type="http://schemas.openxmlformats.org/officeDocument/2006/relationships/image" Target="../media/image10.png"/><Relationship Id="rId1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>
            <a:extLst>
              <a:ext uri="{FF2B5EF4-FFF2-40B4-BE49-F238E27FC236}">
                <a16:creationId xmlns:a16="http://schemas.microsoft.com/office/drawing/2014/main" id="{E538D469-812F-FA3C-8A54-80344500CD5A}"/>
              </a:ext>
            </a:extLst>
          </p:cNvPr>
          <p:cNvSpPr txBox="1"/>
          <p:nvPr/>
        </p:nvSpPr>
        <p:spPr>
          <a:xfrm>
            <a:off x="2006634" y="765261"/>
            <a:ext cx="6138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LWZ</a:t>
            </a:r>
          </a:p>
        </p:txBody>
      </p:sp>
      <p:pic>
        <p:nvPicPr>
          <p:cNvPr id="1030" name="Picture 6" descr="Landeswappen Oberösterreich in Farbe">
            <a:extLst>
              <a:ext uri="{FF2B5EF4-FFF2-40B4-BE49-F238E27FC236}">
                <a16:creationId xmlns:a16="http://schemas.microsoft.com/office/drawing/2014/main" id="{9110D185-61C3-7244-0674-ED39771AD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162" y="362357"/>
            <a:ext cx="360702" cy="64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Flughafen Linz">
            <a:extLst>
              <a:ext uri="{FF2B5EF4-FFF2-40B4-BE49-F238E27FC236}">
                <a16:creationId xmlns:a16="http://schemas.microsoft.com/office/drawing/2014/main" id="{4162A83B-1173-F279-BB1E-5E4898B72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14" y="1006531"/>
            <a:ext cx="921286" cy="42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>
            <a:extLst>
              <a:ext uri="{FF2B5EF4-FFF2-40B4-BE49-F238E27FC236}">
                <a16:creationId xmlns:a16="http://schemas.microsoft.com/office/drawing/2014/main" id="{1C1A8C6E-C857-FA88-77B7-913661A52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64" y="896119"/>
            <a:ext cx="1307519" cy="6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6CB8100-F103-2BA7-121A-78A257E4B6C6}"/>
              </a:ext>
            </a:extLst>
          </p:cNvPr>
          <p:cNvSpPr txBox="1"/>
          <p:nvPr/>
        </p:nvSpPr>
        <p:spPr>
          <a:xfrm>
            <a:off x="3512426" y="4059817"/>
            <a:ext cx="2623706" cy="30777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Feuerwehrhaus FF A-Dorf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31B64A4-451C-0545-8858-87A1ECF54404}"/>
              </a:ext>
            </a:extLst>
          </p:cNvPr>
          <p:cNvSpPr txBox="1"/>
          <p:nvPr/>
        </p:nvSpPr>
        <p:spPr>
          <a:xfrm>
            <a:off x="3985466" y="2512290"/>
            <a:ext cx="157241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Bezirkszentrale LL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3D393BF-5433-0EA8-A11D-E703F90CA257}"/>
              </a:ext>
            </a:extLst>
          </p:cNvPr>
          <p:cNvSpPr txBox="1"/>
          <p:nvPr/>
        </p:nvSpPr>
        <p:spPr>
          <a:xfrm>
            <a:off x="5413504" y="5227971"/>
            <a:ext cx="1169423" cy="46166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dirty="0"/>
              <a:t>FW-Fahrzeuge </a:t>
            </a:r>
            <a:br>
              <a:rPr lang="de-DE" sz="1200" dirty="0"/>
            </a:br>
            <a:r>
              <a:rPr lang="de-DE" sz="1200" dirty="0"/>
              <a:t>FF A-Dorf</a:t>
            </a:r>
          </a:p>
        </p:txBody>
      </p:sp>
      <p:sp>
        <p:nvSpPr>
          <p:cNvPr id="7" name="Pfeil: nach oben und unten 6">
            <a:extLst>
              <a:ext uri="{FF2B5EF4-FFF2-40B4-BE49-F238E27FC236}">
                <a16:creationId xmlns:a16="http://schemas.microsoft.com/office/drawing/2014/main" id="{1A1C0F3B-462A-06B9-9B14-9DD349A7FF56}"/>
              </a:ext>
            </a:extLst>
          </p:cNvPr>
          <p:cNvSpPr/>
          <p:nvPr/>
        </p:nvSpPr>
        <p:spPr>
          <a:xfrm>
            <a:off x="4184509" y="2849533"/>
            <a:ext cx="504224" cy="1202147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259935A-AC8F-1BD2-F406-74268D43DF1A}"/>
              </a:ext>
            </a:extLst>
          </p:cNvPr>
          <p:cNvSpPr txBox="1"/>
          <p:nvPr/>
        </p:nvSpPr>
        <p:spPr>
          <a:xfrm>
            <a:off x="4696698" y="3073622"/>
            <a:ext cx="1751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TMO FW-LL-Haupt</a:t>
            </a:r>
            <a:br>
              <a:rPr lang="de-DE" sz="1200" dirty="0"/>
            </a:br>
            <a:r>
              <a:rPr lang="de-DE" sz="1200" dirty="0"/>
              <a:t>und (</a:t>
            </a:r>
            <a:r>
              <a:rPr lang="de-DE" sz="1200" b="1" u="sng" dirty="0"/>
              <a:t>beides besetzen!</a:t>
            </a:r>
            <a:r>
              <a:rPr lang="de-DE" sz="1200" dirty="0"/>
              <a:t>)</a:t>
            </a:r>
            <a:br>
              <a:rPr lang="de-DE" sz="1200" dirty="0"/>
            </a:br>
            <a:r>
              <a:rPr lang="de-DE" sz="1200" dirty="0"/>
              <a:t>DMO FEUERWEHR</a:t>
            </a:r>
          </a:p>
        </p:txBody>
      </p:sp>
      <p:sp>
        <p:nvSpPr>
          <p:cNvPr id="10" name="Pfeil: nach oben und unten 9">
            <a:extLst>
              <a:ext uri="{FF2B5EF4-FFF2-40B4-BE49-F238E27FC236}">
                <a16:creationId xmlns:a16="http://schemas.microsoft.com/office/drawing/2014/main" id="{C5CBD722-214E-FC05-707E-644FB0B21F3B}"/>
              </a:ext>
            </a:extLst>
          </p:cNvPr>
          <p:cNvSpPr/>
          <p:nvPr/>
        </p:nvSpPr>
        <p:spPr>
          <a:xfrm>
            <a:off x="4519563" y="1639466"/>
            <a:ext cx="504224" cy="870203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11" name="Wolke 10">
            <a:extLst>
              <a:ext uri="{FF2B5EF4-FFF2-40B4-BE49-F238E27FC236}">
                <a16:creationId xmlns:a16="http://schemas.microsoft.com/office/drawing/2014/main" id="{5E3937E7-332E-9856-3853-3907B57E5D58}"/>
              </a:ext>
            </a:extLst>
          </p:cNvPr>
          <p:cNvSpPr/>
          <p:nvPr/>
        </p:nvSpPr>
        <p:spPr>
          <a:xfrm>
            <a:off x="786384" y="200394"/>
            <a:ext cx="10863072" cy="1399806"/>
          </a:xfrm>
          <a:prstGeom prst="cloud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15285-5C2B-6538-1684-F2177DFBBA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1206" y="1059965"/>
            <a:ext cx="1135226" cy="318267"/>
          </a:xfrm>
          <a:prstGeom prst="rect">
            <a:avLst/>
          </a:prstGeom>
        </p:spPr>
      </p:pic>
      <p:sp>
        <p:nvSpPr>
          <p:cNvPr id="19" name="Pfeil: nach oben und unten 18">
            <a:extLst>
              <a:ext uri="{FF2B5EF4-FFF2-40B4-BE49-F238E27FC236}">
                <a16:creationId xmlns:a16="http://schemas.microsoft.com/office/drawing/2014/main" id="{91533BAD-22B8-BDC4-4070-A97652EA956D}"/>
              </a:ext>
            </a:extLst>
          </p:cNvPr>
          <p:cNvSpPr/>
          <p:nvPr/>
        </p:nvSpPr>
        <p:spPr>
          <a:xfrm>
            <a:off x="5653024" y="4394672"/>
            <a:ext cx="504224" cy="823222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000DEC6-0A52-6451-9ECA-1E67059866FB}"/>
              </a:ext>
            </a:extLst>
          </p:cNvPr>
          <p:cNvSpPr txBox="1"/>
          <p:nvPr/>
        </p:nvSpPr>
        <p:spPr>
          <a:xfrm>
            <a:off x="3629700" y="4362467"/>
            <a:ext cx="21366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TMO FW-LL-Haupt/</a:t>
            </a:r>
            <a:r>
              <a:rPr lang="de-DE" sz="1200" dirty="0" err="1"/>
              <a:t>Ausweich</a:t>
            </a:r>
            <a:r>
              <a:rPr lang="de-DE" sz="1200" dirty="0"/>
              <a:t> </a:t>
            </a:r>
            <a:br>
              <a:rPr lang="de-DE" sz="1200" dirty="0"/>
            </a:br>
            <a:r>
              <a:rPr lang="de-DE" sz="1200" dirty="0"/>
              <a:t>DMO FEUERWEHR, </a:t>
            </a:r>
            <a:br>
              <a:rPr lang="de-DE" sz="1200" dirty="0"/>
            </a:br>
            <a:r>
              <a:rPr lang="de-DE" sz="1200" dirty="0"/>
              <a:t>DMO Feuerwehr 1, </a:t>
            </a:r>
            <a:br>
              <a:rPr lang="de-DE" sz="1200" dirty="0"/>
            </a:br>
            <a:r>
              <a:rPr lang="de-DE" sz="1200" dirty="0"/>
              <a:t>DMO Feuerwehr 2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44828058-E816-DDDD-C033-64C76E7931CF}"/>
              </a:ext>
            </a:extLst>
          </p:cNvPr>
          <p:cNvSpPr txBox="1"/>
          <p:nvPr/>
        </p:nvSpPr>
        <p:spPr>
          <a:xfrm>
            <a:off x="6846508" y="5890854"/>
            <a:ext cx="1422825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dirty="0"/>
              <a:t>Meldung Notfall</a:t>
            </a:r>
            <a:br>
              <a:rPr lang="de-DE" sz="1200" dirty="0"/>
            </a:br>
            <a:r>
              <a:rPr lang="de-DE" sz="1200" dirty="0"/>
              <a:t>durch Bevölkerung</a:t>
            </a:r>
          </a:p>
        </p:txBody>
      </p:sp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5ECB7E7D-993F-6933-BD74-DB86B349A01D}"/>
              </a:ext>
            </a:extLst>
          </p:cNvPr>
          <p:cNvSpPr/>
          <p:nvPr/>
        </p:nvSpPr>
        <p:spPr>
          <a:xfrm rot="4271332" flipV="1">
            <a:off x="8245457" y="5329134"/>
            <a:ext cx="144285" cy="777963"/>
          </a:xfrm>
          <a:prstGeom prst="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43B8946D-4A92-8CE7-ED74-427EAABC3505}"/>
              </a:ext>
            </a:extLst>
          </p:cNvPr>
          <p:cNvSpPr txBox="1"/>
          <p:nvPr/>
        </p:nvSpPr>
        <p:spPr>
          <a:xfrm>
            <a:off x="8737950" y="5268133"/>
            <a:ext cx="130715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dirty="0"/>
              <a:t>Selbsthilfe-Basis</a:t>
            </a:r>
            <a:br>
              <a:rPr lang="de-DE" sz="1200" dirty="0"/>
            </a:br>
            <a:r>
              <a:rPr lang="de-DE" sz="1200" dirty="0"/>
              <a:t>„Kindergarten“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1A832ED2-3FCA-C611-54E0-80A8EF46E562}"/>
              </a:ext>
            </a:extLst>
          </p:cNvPr>
          <p:cNvSpPr txBox="1"/>
          <p:nvPr/>
        </p:nvSpPr>
        <p:spPr>
          <a:xfrm>
            <a:off x="8558865" y="4062919"/>
            <a:ext cx="3234222" cy="30777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Gemeinde A-Dorf</a:t>
            </a:r>
          </a:p>
        </p:txBody>
      </p:sp>
      <p:sp>
        <p:nvSpPr>
          <p:cNvPr id="27" name="Pfeil: nach oben und unten 26">
            <a:extLst>
              <a:ext uri="{FF2B5EF4-FFF2-40B4-BE49-F238E27FC236}">
                <a16:creationId xmlns:a16="http://schemas.microsoft.com/office/drawing/2014/main" id="{04B10846-95BF-EF1E-277A-B7D73272D3AD}"/>
              </a:ext>
            </a:extLst>
          </p:cNvPr>
          <p:cNvSpPr/>
          <p:nvPr/>
        </p:nvSpPr>
        <p:spPr>
          <a:xfrm>
            <a:off x="8694275" y="4379621"/>
            <a:ext cx="504224" cy="877614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B1A8CA42-8BB6-B758-4024-E60E0041C50E}"/>
              </a:ext>
            </a:extLst>
          </p:cNvPr>
          <p:cNvSpPr txBox="1"/>
          <p:nvPr/>
        </p:nvSpPr>
        <p:spPr>
          <a:xfrm>
            <a:off x="8552754" y="2477181"/>
            <a:ext cx="121757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BH Linz-Land</a:t>
            </a:r>
          </a:p>
        </p:txBody>
      </p:sp>
      <p:sp>
        <p:nvSpPr>
          <p:cNvPr id="30" name="Pfeil: nach oben und unten 29">
            <a:extLst>
              <a:ext uri="{FF2B5EF4-FFF2-40B4-BE49-F238E27FC236}">
                <a16:creationId xmlns:a16="http://schemas.microsoft.com/office/drawing/2014/main" id="{53FFD195-F0EA-235D-1249-14669A7A96CE}"/>
              </a:ext>
            </a:extLst>
          </p:cNvPr>
          <p:cNvSpPr/>
          <p:nvPr/>
        </p:nvSpPr>
        <p:spPr>
          <a:xfrm>
            <a:off x="8709066" y="2802243"/>
            <a:ext cx="504224" cy="1249437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32" name="Pfeil: nach oben und unten 31">
            <a:extLst>
              <a:ext uri="{FF2B5EF4-FFF2-40B4-BE49-F238E27FC236}">
                <a16:creationId xmlns:a16="http://schemas.microsoft.com/office/drawing/2014/main" id="{8E226B68-31F2-083A-C4BE-918C92EADAFC}"/>
              </a:ext>
            </a:extLst>
          </p:cNvPr>
          <p:cNvSpPr/>
          <p:nvPr/>
        </p:nvSpPr>
        <p:spPr>
          <a:xfrm rot="5400000">
            <a:off x="6897073" y="3133381"/>
            <a:ext cx="881157" cy="2249592"/>
          </a:xfrm>
          <a:prstGeom prst="upDown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0EBAD54-2784-5440-EBB0-4EEB0626B3C4}"/>
              </a:ext>
            </a:extLst>
          </p:cNvPr>
          <p:cNvSpPr txBox="1"/>
          <p:nvPr/>
        </p:nvSpPr>
        <p:spPr>
          <a:xfrm>
            <a:off x="6313759" y="4021362"/>
            <a:ext cx="21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/>
              <a:t>TMO GE-LL bzw. DMO-BOS</a:t>
            </a:r>
            <a:br>
              <a:rPr lang="de-DE" sz="1200" dirty="0"/>
            </a:br>
            <a:r>
              <a:rPr lang="de-DE" sz="1200" dirty="0"/>
              <a:t>oder besser: integrierter Stab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19199F3-1C16-98B1-1A95-9F8C9454D158}"/>
              </a:ext>
            </a:extLst>
          </p:cNvPr>
          <p:cNvSpPr txBox="1"/>
          <p:nvPr/>
        </p:nvSpPr>
        <p:spPr>
          <a:xfrm>
            <a:off x="9295988" y="3241117"/>
            <a:ext cx="1523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TMO BE-LL</a:t>
            </a:r>
            <a:br>
              <a:rPr lang="de-DE" sz="1200" dirty="0"/>
            </a:br>
            <a:r>
              <a:rPr lang="de-DE" sz="1200" dirty="0"/>
              <a:t>DMO LE-OOE-NOT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83F685E7-3F6D-F27D-FC90-76220B993B65}"/>
              </a:ext>
            </a:extLst>
          </p:cNvPr>
          <p:cNvSpPr txBox="1"/>
          <p:nvPr/>
        </p:nvSpPr>
        <p:spPr>
          <a:xfrm>
            <a:off x="7071999" y="5541805"/>
            <a:ext cx="8901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persönlich</a:t>
            </a:r>
          </a:p>
        </p:txBody>
      </p:sp>
      <p:sp>
        <p:nvSpPr>
          <p:cNvPr id="40" name="Pfeil: nach oben und unten 39">
            <a:extLst>
              <a:ext uri="{FF2B5EF4-FFF2-40B4-BE49-F238E27FC236}">
                <a16:creationId xmlns:a16="http://schemas.microsoft.com/office/drawing/2014/main" id="{3BF35DA9-DE06-D9EA-CDDF-EAB7E42E5818}"/>
              </a:ext>
            </a:extLst>
          </p:cNvPr>
          <p:cNvSpPr/>
          <p:nvPr/>
        </p:nvSpPr>
        <p:spPr>
          <a:xfrm>
            <a:off x="8694275" y="1600200"/>
            <a:ext cx="504224" cy="870438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267A061D-15E8-0083-6428-9926ACC49E19}"/>
              </a:ext>
            </a:extLst>
          </p:cNvPr>
          <p:cNvSpPr txBox="1"/>
          <p:nvPr/>
        </p:nvSpPr>
        <p:spPr>
          <a:xfrm>
            <a:off x="10175976" y="5275153"/>
            <a:ext cx="147348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dirty="0"/>
              <a:t>Fahrzeuge und </a:t>
            </a:r>
            <a:br>
              <a:rPr lang="de-DE" sz="1200" dirty="0"/>
            </a:br>
            <a:r>
              <a:rPr lang="de-DE" sz="1200" dirty="0"/>
              <a:t>Betriebe Gemeinde</a:t>
            </a:r>
          </a:p>
        </p:txBody>
      </p:sp>
      <p:sp>
        <p:nvSpPr>
          <p:cNvPr id="44" name="Pfeil: nach oben und unten 43">
            <a:extLst>
              <a:ext uri="{FF2B5EF4-FFF2-40B4-BE49-F238E27FC236}">
                <a16:creationId xmlns:a16="http://schemas.microsoft.com/office/drawing/2014/main" id="{538ABCB1-236D-ECF9-7E90-BA5C77A84DAD}"/>
              </a:ext>
            </a:extLst>
          </p:cNvPr>
          <p:cNvSpPr/>
          <p:nvPr/>
        </p:nvSpPr>
        <p:spPr>
          <a:xfrm>
            <a:off x="11183217" y="4425088"/>
            <a:ext cx="504224" cy="823222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49A232D0-85D3-EED0-A15E-BC2668DCBEEB}"/>
              </a:ext>
            </a:extLst>
          </p:cNvPr>
          <p:cNvSpPr txBox="1"/>
          <p:nvPr/>
        </p:nvSpPr>
        <p:spPr>
          <a:xfrm>
            <a:off x="11649456" y="5360465"/>
            <a:ext cx="4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usw.</a:t>
            </a:r>
          </a:p>
        </p:txBody>
      </p:sp>
      <p:sp>
        <p:nvSpPr>
          <p:cNvPr id="48" name="Pfeil: nach unten 47">
            <a:extLst>
              <a:ext uri="{FF2B5EF4-FFF2-40B4-BE49-F238E27FC236}">
                <a16:creationId xmlns:a16="http://schemas.microsoft.com/office/drawing/2014/main" id="{14CA1EB4-A8DE-8297-638F-37E92CE5E7C8}"/>
              </a:ext>
            </a:extLst>
          </p:cNvPr>
          <p:cNvSpPr/>
          <p:nvPr/>
        </p:nvSpPr>
        <p:spPr>
          <a:xfrm rot="19541163" flipV="1">
            <a:off x="6538918" y="4325985"/>
            <a:ext cx="137448" cy="1573719"/>
          </a:xfrm>
          <a:prstGeom prst="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49" name="Pfeil: nach unten 48">
            <a:extLst>
              <a:ext uri="{FF2B5EF4-FFF2-40B4-BE49-F238E27FC236}">
                <a16:creationId xmlns:a16="http://schemas.microsoft.com/office/drawing/2014/main" id="{DBCF2AD6-748C-B348-8B94-DE1EBEC3EBF5}"/>
              </a:ext>
            </a:extLst>
          </p:cNvPr>
          <p:cNvSpPr/>
          <p:nvPr/>
        </p:nvSpPr>
        <p:spPr>
          <a:xfrm rot="18344670" flipH="1" flipV="1">
            <a:off x="6555297" y="5668167"/>
            <a:ext cx="148782" cy="356021"/>
          </a:xfrm>
          <a:prstGeom prst="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DDFD5E52-5805-4777-15A7-17CC447AE6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19" y="3660421"/>
            <a:ext cx="903547" cy="253314"/>
          </a:xfrm>
          <a:prstGeom prst="rect">
            <a:avLst/>
          </a:prstGeom>
        </p:spPr>
      </p:pic>
      <p:pic>
        <p:nvPicPr>
          <p:cNvPr id="51" name="Picture 2" descr="Österreichisches Rotes Kreuz">
            <a:extLst>
              <a:ext uri="{FF2B5EF4-FFF2-40B4-BE49-F238E27FC236}">
                <a16:creationId xmlns:a16="http://schemas.microsoft.com/office/drawing/2014/main" id="{1D6B7497-7CED-8B4D-C748-C3EC6492C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36" y="3971553"/>
            <a:ext cx="727203" cy="72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feld 54">
            <a:extLst>
              <a:ext uri="{FF2B5EF4-FFF2-40B4-BE49-F238E27FC236}">
                <a16:creationId xmlns:a16="http://schemas.microsoft.com/office/drawing/2014/main" id="{9E040563-14D5-D965-D1AA-CCF81D393AB0}"/>
              </a:ext>
            </a:extLst>
          </p:cNvPr>
          <p:cNvSpPr txBox="1"/>
          <p:nvPr/>
        </p:nvSpPr>
        <p:spPr>
          <a:xfrm>
            <a:off x="9161543" y="4405265"/>
            <a:ext cx="21199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dirty="0"/>
              <a:t>Muss Gemeinde festlegen: z.B. TMO GV-LL-Nr., Gemeindefunk, …</a:t>
            </a:r>
          </a:p>
        </p:txBody>
      </p:sp>
      <p:sp>
        <p:nvSpPr>
          <p:cNvPr id="1025" name="Pfeil: nach unten 1024">
            <a:extLst>
              <a:ext uri="{FF2B5EF4-FFF2-40B4-BE49-F238E27FC236}">
                <a16:creationId xmlns:a16="http://schemas.microsoft.com/office/drawing/2014/main" id="{5A6D99B9-1A79-54E1-23A8-B3C4C29483C1}"/>
              </a:ext>
            </a:extLst>
          </p:cNvPr>
          <p:cNvSpPr/>
          <p:nvPr/>
        </p:nvSpPr>
        <p:spPr>
          <a:xfrm rot="16200000" flipH="1" flipV="1">
            <a:off x="2292971" y="3192055"/>
            <a:ext cx="270054" cy="207057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BEF4579A-0FFB-0624-8954-80C997E6B2BD}"/>
              </a:ext>
            </a:extLst>
          </p:cNvPr>
          <p:cNvSpPr txBox="1"/>
          <p:nvPr/>
        </p:nvSpPr>
        <p:spPr>
          <a:xfrm>
            <a:off x="2050925" y="3735393"/>
            <a:ext cx="6094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E3C975D5-BABF-8EEC-94C8-BCB9B4049E6C}"/>
              </a:ext>
            </a:extLst>
          </p:cNvPr>
          <p:cNvSpPr txBox="1"/>
          <p:nvPr/>
        </p:nvSpPr>
        <p:spPr>
          <a:xfrm>
            <a:off x="670844" y="4505586"/>
            <a:ext cx="3240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Notfälle über Bezirkszentrale </a:t>
            </a:r>
            <a:br>
              <a:rPr lang="de-DE" sz="1200" dirty="0"/>
            </a:br>
            <a:r>
              <a:rPr lang="de-DE" sz="1200" dirty="0"/>
              <a:t>weitergeben. </a:t>
            </a:r>
            <a:br>
              <a:rPr lang="de-DE" sz="1200" dirty="0"/>
            </a:br>
            <a:r>
              <a:rPr lang="de-DE" sz="1200" dirty="0"/>
              <a:t>Kein „kurzer Dienstweg“!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8ECDF77A-F079-C565-4CB4-670E058DB1CB}"/>
              </a:ext>
            </a:extLst>
          </p:cNvPr>
          <p:cNvSpPr txBox="1"/>
          <p:nvPr/>
        </p:nvSpPr>
        <p:spPr>
          <a:xfrm>
            <a:off x="504559" y="4682534"/>
            <a:ext cx="4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usw.</a:t>
            </a:r>
          </a:p>
        </p:txBody>
      </p:sp>
      <p:sp>
        <p:nvSpPr>
          <p:cNvPr id="60" name="Pfeil: nach unten 59">
            <a:extLst>
              <a:ext uri="{FF2B5EF4-FFF2-40B4-BE49-F238E27FC236}">
                <a16:creationId xmlns:a16="http://schemas.microsoft.com/office/drawing/2014/main" id="{1453B57F-C12C-0FD5-5F99-FC80B5642053}"/>
              </a:ext>
            </a:extLst>
          </p:cNvPr>
          <p:cNvSpPr/>
          <p:nvPr/>
        </p:nvSpPr>
        <p:spPr>
          <a:xfrm rot="20033652" flipV="1">
            <a:off x="3034859" y="1008508"/>
            <a:ext cx="152007" cy="312749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sp>
        <p:nvSpPr>
          <p:cNvPr id="1029" name="Textfeld 1028">
            <a:extLst>
              <a:ext uri="{FF2B5EF4-FFF2-40B4-BE49-F238E27FC236}">
                <a16:creationId xmlns:a16="http://schemas.microsoft.com/office/drawing/2014/main" id="{B6A48367-CB59-6DF4-8F84-A004BE18426B}"/>
              </a:ext>
            </a:extLst>
          </p:cNvPr>
          <p:cNvSpPr txBox="1"/>
          <p:nvPr/>
        </p:nvSpPr>
        <p:spPr>
          <a:xfrm>
            <a:off x="0" y="6391466"/>
            <a:ext cx="7546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Beispiel für FF A-Dorf aus dem Bezirk Linz-Land</a:t>
            </a:r>
            <a:br>
              <a:rPr lang="de-DE" sz="1200" dirty="0">
                <a:highlight>
                  <a:srgbClr val="FFFF00"/>
                </a:highlight>
              </a:rPr>
            </a:br>
            <a:r>
              <a:rPr lang="de-DE" sz="1200" dirty="0"/>
              <a:t>Hinweis: weitere (für FF A-Dorf irrelevante) Kommunikationskanäle z.B. BH </a:t>
            </a:r>
            <a:r>
              <a:rPr lang="de-DE" sz="1200" dirty="0">
                <a:sym typeface="Wingdings" panose="05000000000000000000" pitchFamily="2" charset="2"/>
              </a:rPr>
              <a:t> </a:t>
            </a:r>
            <a:r>
              <a:rPr lang="de-DE" sz="1200" dirty="0"/>
              <a:t>Bezirkszentrale nicht dargestellt</a:t>
            </a:r>
          </a:p>
        </p:txBody>
      </p:sp>
      <p:sp>
        <p:nvSpPr>
          <p:cNvPr id="1033" name="Textfeld 1032">
            <a:extLst>
              <a:ext uri="{FF2B5EF4-FFF2-40B4-BE49-F238E27FC236}">
                <a16:creationId xmlns:a16="http://schemas.microsoft.com/office/drawing/2014/main" id="{148784C8-D2DD-6698-0B3F-A77BF4F4BA1D}"/>
              </a:ext>
            </a:extLst>
          </p:cNvPr>
          <p:cNvSpPr txBox="1"/>
          <p:nvPr/>
        </p:nvSpPr>
        <p:spPr>
          <a:xfrm>
            <a:off x="294570" y="1708270"/>
            <a:ext cx="425419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Falls BZ nicht erreichbar: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TMO FW-LL-Haupt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Bei Ausfall Statusmeldungen/SDS: </a:t>
            </a:r>
            <a:br>
              <a:rPr lang="de-DE" sz="1200" dirty="0"/>
            </a:br>
            <a:r>
              <a:rPr lang="de-DE" sz="1200" dirty="0"/>
              <a:t>TMO BOS-OOE-10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Bei Ausfall TMO: </a:t>
            </a:r>
            <a:br>
              <a:rPr lang="de-DE" sz="1200" dirty="0"/>
            </a:br>
            <a:r>
              <a:rPr lang="de-DE" sz="1200" dirty="0"/>
              <a:t>DMO </a:t>
            </a:r>
            <a:r>
              <a:rPr lang="de-DE" sz="1200" dirty="0" err="1"/>
              <a:t>Notfunk</a:t>
            </a:r>
            <a:r>
              <a:rPr lang="de-DE" sz="1200" dirty="0"/>
              <a:t> LWZ-OOE-NOT</a:t>
            </a:r>
          </a:p>
          <a:p>
            <a:br>
              <a:rPr lang="de-DE" sz="1200" dirty="0"/>
            </a:br>
            <a:endParaRPr lang="de-DE" sz="1200" dirty="0"/>
          </a:p>
        </p:txBody>
      </p:sp>
      <p:pic>
        <p:nvPicPr>
          <p:cNvPr id="2" name="Picture 2" descr="Logo des OÖ. Roten Kreuz">
            <a:extLst>
              <a:ext uri="{FF2B5EF4-FFF2-40B4-BE49-F238E27FC236}">
                <a16:creationId xmlns:a16="http://schemas.microsoft.com/office/drawing/2014/main" id="{92B2B77C-2093-914D-2C16-C5F3041F9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574" y="393597"/>
            <a:ext cx="819924" cy="58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Caritas Oberösterreich in 4020 Linz | Caritas Oberösterreich | WKO Firmen  A-Z">
            <a:extLst>
              <a:ext uri="{FF2B5EF4-FFF2-40B4-BE49-F238E27FC236}">
                <a16:creationId xmlns:a16="http://schemas.microsoft.com/office/drawing/2014/main" id="{5C66E437-7C0D-4DD0-52DA-C7643FD3C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500" y="507065"/>
            <a:ext cx="898951" cy="35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FF0672E-A1A1-9CD9-F582-62AA7DCCE1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8487" y="393596"/>
            <a:ext cx="584270" cy="58427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1514618-CDD8-4A31-531C-B1612EC42B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18746" y="397108"/>
            <a:ext cx="584270" cy="57724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8A1BCD9-111E-8643-EAFD-E0C3485B37E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1761" t="8808" r="22235" b="9424"/>
          <a:stretch/>
        </p:blipFill>
        <p:spPr>
          <a:xfrm>
            <a:off x="5609005" y="404994"/>
            <a:ext cx="584270" cy="561475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3030B77-CD01-DACC-9794-42457F44AD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64" y="397108"/>
            <a:ext cx="577247" cy="577247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D4E618E5-4241-3A7D-2382-06ACFA796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562" y="377673"/>
            <a:ext cx="646758" cy="61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B3DB27D3-55DD-CE65-A744-4A2E74480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604" y="997101"/>
            <a:ext cx="799188" cy="4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sfinag - Elke Jewett">
            <a:extLst>
              <a:ext uri="{FF2B5EF4-FFF2-40B4-BE49-F238E27FC236}">
                <a16:creationId xmlns:a16="http://schemas.microsoft.com/office/drawing/2014/main" id="{9F613697-DE19-B729-2046-2F93B7CB0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655" y="1116680"/>
            <a:ext cx="1638688" cy="20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2E116F13-1A1B-41DC-0A74-570854EEBF74}"/>
              </a:ext>
            </a:extLst>
          </p:cNvPr>
          <p:cNvSpPr txBox="1"/>
          <p:nvPr/>
        </p:nvSpPr>
        <p:spPr>
          <a:xfrm>
            <a:off x="8737950" y="409855"/>
            <a:ext cx="1859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Bundeswarnzentrale, </a:t>
            </a:r>
            <a:br>
              <a:rPr lang="de-DE" sz="1400" dirty="0"/>
            </a:br>
            <a:r>
              <a:rPr lang="de-DE" sz="1400" dirty="0"/>
              <a:t>Ministerien, usw.</a:t>
            </a:r>
          </a:p>
        </p:txBody>
      </p:sp>
    </p:spTree>
    <p:extLst>
      <p:ext uri="{BB962C8B-B14F-4D97-AF65-F5344CB8AC3E}">
        <p14:creationId xmlns:p14="http://schemas.microsoft.com/office/powerpoint/2010/main" val="2837131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3B518-BB95-2AC8-744A-1A9424CE1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87D27289-ACB8-D0D4-461C-578C90502615}"/>
              </a:ext>
            </a:extLst>
          </p:cNvPr>
          <p:cNvSpPr txBox="1"/>
          <p:nvPr/>
        </p:nvSpPr>
        <p:spPr>
          <a:xfrm>
            <a:off x="4498188" y="4059682"/>
            <a:ext cx="2623706" cy="30777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Bezirkszentrale Linz-Land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258B9E5-D96A-B0D1-BC67-4B711557DDA0}"/>
              </a:ext>
            </a:extLst>
          </p:cNvPr>
          <p:cNvSpPr txBox="1"/>
          <p:nvPr/>
        </p:nvSpPr>
        <p:spPr>
          <a:xfrm>
            <a:off x="4479138" y="2488928"/>
            <a:ext cx="175496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Landeswarnzentrale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D226CB3-320C-E7D6-2AC9-E91C466D3BB7}"/>
              </a:ext>
            </a:extLst>
          </p:cNvPr>
          <p:cNvSpPr txBox="1"/>
          <p:nvPr/>
        </p:nvSpPr>
        <p:spPr>
          <a:xfrm>
            <a:off x="4498188" y="5281447"/>
            <a:ext cx="211243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Feuerwehren des Bezirks</a:t>
            </a:r>
          </a:p>
        </p:txBody>
      </p:sp>
      <p:sp>
        <p:nvSpPr>
          <p:cNvPr id="7" name="Pfeil: nach oben und unten 6">
            <a:extLst>
              <a:ext uri="{FF2B5EF4-FFF2-40B4-BE49-F238E27FC236}">
                <a16:creationId xmlns:a16="http://schemas.microsoft.com/office/drawing/2014/main" id="{A8263266-F724-D5C2-BAB0-2371108C2827}"/>
              </a:ext>
            </a:extLst>
          </p:cNvPr>
          <p:cNvSpPr/>
          <p:nvPr/>
        </p:nvSpPr>
        <p:spPr>
          <a:xfrm>
            <a:off x="4661235" y="2866644"/>
            <a:ext cx="504224" cy="1124712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DF7C4D7-3BC8-A967-5998-CD8E589E9836}"/>
              </a:ext>
            </a:extLst>
          </p:cNvPr>
          <p:cNvSpPr txBox="1"/>
          <p:nvPr/>
        </p:nvSpPr>
        <p:spPr>
          <a:xfrm>
            <a:off x="5102097" y="3113355"/>
            <a:ext cx="3700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TMO FW-LL-Haupt</a:t>
            </a:r>
            <a:br>
              <a:rPr lang="de-DE" sz="1200" dirty="0"/>
            </a:br>
            <a:r>
              <a:rPr lang="de-DE" sz="1200" dirty="0"/>
              <a:t>Bei Ausfall Statusmeldungen/SDS: TMO BOS-OOE-10</a:t>
            </a:r>
            <a:br>
              <a:rPr lang="de-DE" sz="1200" dirty="0"/>
            </a:br>
            <a:r>
              <a:rPr lang="de-DE" sz="1200" dirty="0"/>
              <a:t>Bei Ausfall TMO: DMO </a:t>
            </a:r>
            <a:r>
              <a:rPr lang="de-DE" sz="1200" dirty="0" err="1"/>
              <a:t>Notfunk</a:t>
            </a:r>
            <a:r>
              <a:rPr lang="de-DE" sz="1200" dirty="0"/>
              <a:t> LWZ-OOE-NOT</a:t>
            </a:r>
          </a:p>
        </p:txBody>
      </p:sp>
      <p:sp>
        <p:nvSpPr>
          <p:cNvPr id="10" name="Pfeil: nach oben und unten 9">
            <a:extLst>
              <a:ext uri="{FF2B5EF4-FFF2-40B4-BE49-F238E27FC236}">
                <a16:creationId xmlns:a16="http://schemas.microsoft.com/office/drawing/2014/main" id="{665969A8-52DC-4838-1A45-23796CC450B5}"/>
              </a:ext>
            </a:extLst>
          </p:cNvPr>
          <p:cNvSpPr/>
          <p:nvPr/>
        </p:nvSpPr>
        <p:spPr>
          <a:xfrm>
            <a:off x="4651704" y="1647279"/>
            <a:ext cx="504224" cy="766572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: nach oben und unten 18">
            <a:extLst>
              <a:ext uri="{FF2B5EF4-FFF2-40B4-BE49-F238E27FC236}">
                <a16:creationId xmlns:a16="http://schemas.microsoft.com/office/drawing/2014/main" id="{EDEA9F13-D701-1110-29A8-08E6AE9713E8}"/>
              </a:ext>
            </a:extLst>
          </p:cNvPr>
          <p:cNvSpPr/>
          <p:nvPr/>
        </p:nvSpPr>
        <p:spPr>
          <a:xfrm>
            <a:off x="4661570" y="4433925"/>
            <a:ext cx="504224" cy="823222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B946B08-E71A-2ECC-DB73-E1FDCF9FEFC5}"/>
              </a:ext>
            </a:extLst>
          </p:cNvPr>
          <p:cNvSpPr txBox="1"/>
          <p:nvPr/>
        </p:nvSpPr>
        <p:spPr>
          <a:xfrm>
            <a:off x="5163759" y="4509648"/>
            <a:ext cx="1751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TMO FW-LL-Haupt</a:t>
            </a:r>
            <a:br>
              <a:rPr lang="de-DE" sz="1200" dirty="0"/>
            </a:br>
            <a:r>
              <a:rPr lang="de-DE" sz="1200" dirty="0"/>
              <a:t>und (</a:t>
            </a:r>
            <a:r>
              <a:rPr lang="de-DE" sz="1200" b="1" u="sng" dirty="0"/>
              <a:t>beides besetzen!</a:t>
            </a:r>
            <a:r>
              <a:rPr lang="de-DE" sz="1200" dirty="0"/>
              <a:t>)</a:t>
            </a:r>
            <a:br>
              <a:rPr lang="de-DE" sz="1200" dirty="0"/>
            </a:br>
            <a:r>
              <a:rPr lang="de-DE" sz="1200" dirty="0"/>
              <a:t>DMO Feuerwehr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4A5EA15F-25AF-0CB0-DB02-FB3F44F284B5}"/>
              </a:ext>
            </a:extLst>
          </p:cNvPr>
          <p:cNvSpPr txBox="1"/>
          <p:nvPr/>
        </p:nvSpPr>
        <p:spPr>
          <a:xfrm>
            <a:off x="9624498" y="5268135"/>
            <a:ext cx="109196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Gemeinden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A07F7AEC-28D9-8896-A6A6-677A0EAED075}"/>
              </a:ext>
            </a:extLst>
          </p:cNvPr>
          <p:cNvSpPr txBox="1"/>
          <p:nvPr/>
        </p:nvSpPr>
        <p:spPr>
          <a:xfrm>
            <a:off x="9647256" y="4070302"/>
            <a:ext cx="1620819" cy="307777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BH Linz-Land</a:t>
            </a:r>
          </a:p>
        </p:txBody>
      </p:sp>
      <p:sp>
        <p:nvSpPr>
          <p:cNvPr id="27" name="Pfeil: nach oben und unten 26">
            <a:extLst>
              <a:ext uri="{FF2B5EF4-FFF2-40B4-BE49-F238E27FC236}">
                <a16:creationId xmlns:a16="http://schemas.microsoft.com/office/drawing/2014/main" id="{AA486777-97D9-E410-D23E-98A46F8CF88F}"/>
              </a:ext>
            </a:extLst>
          </p:cNvPr>
          <p:cNvSpPr/>
          <p:nvPr/>
        </p:nvSpPr>
        <p:spPr>
          <a:xfrm>
            <a:off x="9899388" y="4433925"/>
            <a:ext cx="504224" cy="823222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DFF85A03-E6AB-5C86-2E01-6C7DC81DB2A0}"/>
              </a:ext>
            </a:extLst>
          </p:cNvPr>
          <p:cNvSpPr txBox="1"/>
          <p:nvPr/>
        </p:nvSpPr>
        <p:spPr>
          <a:xfrm>
            <a:off x="9686762" y="2442830"/>
            <a:ext cx="872931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Land OÖ</a:t>
            </a:r>
          </a:p>
        </p:txBody>
      </p:sp>
      <p:sp>
        <p:nvSpPr>
          <p:cNvPr id="30" name="Pfeil: nach oben und unten 29">
            <a:extLst>
              <a:ext uri="{FF2B5EF4-FFF2-40B4-BE49-F238E27FC236}">
                <a16:creationId xmlns:a16="http://schemas.microsoft.com/office/drawing/2014/main" id="{91F99390-FA5F-3C2E-CD51-6B894F629196}"/>
              </a:ext>
            </a:extLst>
          </p:cNvPr>
          <p:cNvSpPr/>
          <p:nvPr/>
        </p:nvSpPr>
        <p:spPr>
          <a:xfrm>
            <a:off x="9871116" y="2802243"/>
            <a:ext cx="504224" cy="1249437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2" name="Pfeil: nach oben und unten 31">
            <a:extLst>
              <a:ext uri="{FF2B5EF4-FFF2-40B4-BE49-F238E27FC236}">
                <a16:creationId xmlns:a16="http://schemas.microsoft.com/office/drawing/2014/main" id="{97937232-28B6-2F13-97C0-29988080DB72}"/>
              </a:ext>
            </a:extLst>
          </p:cNvPr>
          <p:cNvSpPr/>
          <p:nvPr/>
        </p:nvSpPr>
        <p:spPr>
          <a:xfrm rot="5400000">
            <a:off x="7957848" y="3033695"/>
            <a:ext cx="881157" cy="2448963"/>
          </a:xfrm>
          <a:prstGeom prst="upDown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7920A0A-4A2E-68C2-E2E6-3B32D401FFC4}"/>
              </a:ext>
            </a:extLst>
          </p:cNvPr>
          <p:cNvSpPr txBox="1"/>
          <p:nvPr/>
        </p:nvSpPr>
        <p:spPr>
          <a:xfrm>
            <a:off x="7361184" y="4027343"/>
            <a:ext cx="21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/>
              <a:t>TMO BOS-LL bzw. DMO-BOS</a:t>
            </a:r>
          </a:p>
          <a:p>
            <a:pPr algn="ctr"/>
            <a:r>
              <a:rPr lang="de-DE" sz="1200" dirty="0"/>
              <a:t>oder besser: integrierter Stab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9FB954B-5830-44B7-71FC-E8F039DEA2EC}"/>
              </a:ext>
            </a:extLst>
          </p:cNvPr>
          <p:cNvSpPr txBox="1"/>
          <p:nvPr/>
        </p:nvSpPr>
        <p:spPr>
          <a:xfrm>
            <a:off x="10458038" y="3241117"/>
            <a:ext cx="1523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TMO LE-OOE</a:t>
            </a:r>
            <a:br>
              <a:rPr lang="de-DE" sz="1200" dirty="0"/>
            </a:br>
            <a:r>
              <a:rPr lang="de-DE" sz="1200" dirty="0"/>
              <a:t>DMO LE-OOE-NOT </a:t>
            </a:r>
          </a:p>
        </p:txBody>
      </p:sp>
      <p:sp>
        <p:nvSpPr>
          <p:cNvPr id="40" name="Pfeil: nach oben und unten 39">
            <a:extLst>
              <a:ext uri="{FF2B5EF4-FFF2-40B4-BE49-F238E27FC236}">
                <a16:creationId xmlns:a16="http://schemas.microsoft.com/office/drawing/2014/main" id="{442B6CFF-B049-3209-571A-7015EFDE0C1E}"/>
              </a:ext>
            </a:extLst>
          </p:cNvPr>
          <p:cNvSpPr/>
          <p:nvPr/>
        </p:nvSpPr>
        <p:spPr>
          <a:xfrm>
            <a:off x="9871115" y="1618822"/>
            <a:ext cx="504224" cy="766572"/>
          </a:xfrm>
          <a:prstGeom prst="upDown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29" name="Textfeld 1028">
            <a:extLst>
              <a:ext uri="{FF2B5EF4-FFF2-40B4-BE49-F238E27FC236}">
                <a16:creationId xmlns:a16="http://schemas.microsoft.com/office/drawing/2014/main" id="{398CB1E3-36D8-267B-33C3-4E5C4DBC7743}"/>
              </a:ext>
            </a:extLst>
          </p:cNvPr>
          <p:cNvSpPr txBox="1"/>
          <p:nvPr/>
        </p:nvSpPr>
        <p:spPr>
          <a:xfrm>
            <a:off x="0" y="6386698"/>
            <a:ext cx="7627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Beispiel für Bezirkszentrale Linz-Land</a:t>
            </a:r>
            <a:br>
              <a:rPr lang="de-DE" sz="1200" dirty="0"/>
            </a:br>
            <a:r>
              <a:rPr lang="de-DE" sz="1200" dirty="0"/>
              <a:t>Hinweis: weitere (für Bezirkszentrale irrelevante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 Kommunikationskanäle z.B. LWZ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sym typeface="Wingdings" panose="05000000000000000000" pitchFamily="2" charset="2"/>
              </a:rPr>
              <a:t> </a:t>
            </a:r>
            <a:r>
              <a:rPr lang="de-DE" sz="1200" dirty="0">
                <a:solidFill>
                  <a:prstClr val="black"/>
                </a:solidFill>
                <a:latin typeface="Aptos" panose="02110004020202020204"/>
                <a:sym typeface="Wingdings" panose="05000000000000000000" pitchFamily="2" charset="2"/>
              </a:rPr>
              <a:t>Land OÖ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nicht dargestellt</a:t>
            </a: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E24D90A-A1D7-5BFC-B8A3-83FA1CD002EC}"/>
              </a:ext>
            </a:extLst>
          </p:cNvPr>
          <p:cNvSpPr txBox="1"/>
          <p:nvPr/>
        </p:nvSpPr>
        <p:spPr>
          <a:xfrm>
            <a:off x="10457665" y="4656780"/>
            <a:ext cx="15234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/>
              <a:t>TMO BE-LL</a:t>
            </a:r>
            <a:br>
              <a:rPr lang="de-DE" sz="1200" dirty="0"/>
            </a:br>
            <a:r>
              <a:rPr lang="de-DE" sz="1200" dirty="0"/>
              <a:t>DMO LE-OOE-NOT </a:t>
            </a:r>
          </a:p>
        </p:txBody>
      </p:sp>
      <p:sp>
        <p:nvSpPr>
          <p:cNvPr id="18" name="Pfeil: nach oben und unten 17">
            <a:extLst>
              <a:ext uri="{FF2B5EF4-FFF2-40B4-BE49-F238E27FC236}">
                <a16:creationId xmlns:a16="http://schemas.microsoft.com/office/drawing/2014/main" id="{C7B2692D-76D8-EC50-4A93-013A42842831}"/>
              </a:ext>
            </a:extLst>
          </p:cNvPr>
          <p:cNvSpPr/>
          <p:nvPr/>
        </p:nvSpPr>
        <p:spPr>
          <a:xfrm rot="5400000">
            <a:off x="2537165" y="2765532"/>
            <a:ext cx="881157" cy="2962554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6FCD4F5-5A4C-7229-1E9E-57EA522F03E8}"/>
              </a:ext>
            </a:extLst>
          </p:cNvPr>
          <p:cNvSpPr txBox="1"/>
          <p:nvPr/>
        </p:nvSpPr>
        <p:spPr>
          <a:xfrm>
            <a:off x="1450809" y="4015919"/>
            <a:ext cx="2962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/>
              <a:t>TMO BOS-LL  bzw. DMO-BOS</a:t>
            </a:r>
          </a:p>
          <a:p>
            <a:pPr algn="ctr"/>
            <a:r>
              <a:rPr lang="de-DE" sz="1200" dirty="0"/>
              <a:t>oder besser: Verbindungsoffiziere</a:t>
            </a:r>
          </a:p>
        </p:txBody>
      </p:sp>
      <p:pic>
        <p:nvPicPr>
          <p:cNvPr id="15" name="Picture 6" descr="Flughafen Linz">
            <a:extLst>
              <a:ext uri="{FF2B5EF4-FFF2-40B4-BE49-F238E27FC236}">
                <a16:creationId xmlns:a16="http://schemas.microsoft.com/office/drawing/2014/main" id="{1F680684-E860-5069-BC77-4914470C8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14" y="1006531"/>
            <a:ext cx="921286" cy="42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>
            <a:extLst>
              <a:ext uri="{FF2B5EF4-FFF2-40B4-BE49-F238E27FC236}">
                <a16:creationId xmlns:a16="http://schemas.microsoft.com/office/drawing/2014/main" id="{C60703FE-B598-F90F-4909-E54BAFC16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64" y="896119"/>
            <a:ext cx="1307519" cy="6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Wolke 16">
            <a:extLst>
              <a:ext uri="{FF2B5EF4-FFF2-40B4-BE49-F238E27FC236}">
                <a16:creationId xmlns:a16="http://schemas.microsoft.com/office/drawing/2014/main" id="{24B7A1D0-F0A7-6E8F-86F9-DC72160C092B}"/>
              </a:ext>
            </a:extLst>
          </p:cNvPr>
          <p:cNvSpPr/>
          <p:nvPr/>
        </p:nvSpPr>
        <p:spPr>
          <a:xfrm>
            <a:off x="786384" y="200394"/>
            <a:ext cx="10863072" cy="1399806"/>
          </a:xfrm>
          <a:prstGeom prst="cloud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89B359CA-4451-FCBD-2D11-332EB0659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206" y="1059965"/>
            <a:ext cx="1135226" cy="318267"/>
          </a:xfrm>
          <a:prstGeom prst="rect">
            <a:avLst/>
          </a:prstGeom>
        </p:spPr>
      </p:pic>
      <p:pic>
        <p:nvPicPr>
          <p:cNvPr id="23" name="Picture 2" descr="Logo des OÖ. Roten Kreuz">
            <a:extLst>
              <a:ext uri="{FF2B5EF4-FFF2-40B4-BE49-F238E27FC236}">
                <a16:creationId xmlns:a16="http://schemas.microsoft.com/office/drawing/2014/main" id="{A24E53BF-DF0D-749F-60BF-2D2FF220D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574" y="393597"/>
            <a:ext cx="819924" cy="58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Caritas Oberösterreich in 4020 Linz | Caritas Oberösterreich | WKO Firmen  A-Z">
            <a:extLst>
              <a:ext uri="{FF2B5EF4-FFF2-40B4-BE49-F238E27FC236}">
                <a16:creationId xmlns:a16="http://schemas.microsoft.com/office/drawing/2014/main" id="{C9F57579-30BB-51FE-0EBD-0E46FAF46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500" y="507065"/>
            <a:ext cx="898951" cy="35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09987E8-F3BB-C4F9-15CE-FE709062F0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8487" y="393596"/>
            <a:ext cx="584270" cy="584270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A6C52D49-38BD-AB96-EB74-E99F4095BB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18746" y="397108"/>
            <a:ext cx="584270" cy="57724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2761A690-3352-994B-2AE7-883A23B9212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1761" t="8808" r="22235" b="9424"/>
          <a:stretch/>
        </p:blipFill>
        <p:spPr>
          <a:xfrm>
            <a:off x="5609005" y="404994"/>
            <a:ext cx="584270" cy="561475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0F302EDC-F128-8064-9EEA-1F289A9774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64" y="397108"/>
            <a:ext cx="577247" cy="577247"/>
          </a:xfrm>
          <a:prstGeom prst="rect">
            <a:avLst/>
          </a:prstGeom>
        </p:spPr>
      </p:pic>
      <p:pic>
        <p:nvPicPr>
          <p:cNvPr id="39" name="Picture 2">
            <a:extLst>
              <a:ext uri="{FF2B5EF4-FFF2-40B4-BE49-F238E27FC236}">
                <a16:creationId xmlns:a16="http://schemas.microsoft.com/office/drawing/2014/main" id="{474425C1-9F72-3B1B-0DE3-01C763FDF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562" y="377673"/>
            <a:ext cx="646758" cy="61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>
            <a:extLst>
              <a:ext uri="{FF2B5EF4-FFF2-40B4-BE49-F238E27FC236}">
                <a16:creationId xmlns:a16="http://schemas.microsoft.com/office/drawing/2014/main" id="{36CBB698-EDA1-B4AE-401B-2EA2682FC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604" y="997101"/>
            <a:ext cx="799188" cy="4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Asfinag - Elke Jewett">
            <a:extLst>
              <a:ext uri="{FF2B5EF4-FFF2-40B4-BE49-F238E27FC236}">
                <a16:creationId xmlns:a16="http://schemas.microsoft.com/office/drawing/2014/main" id="{5AB51D3C-8FE2-8898-D60F-E58C10E77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655" y="1116680"/>
            <a:ext cx="1638688" cy="20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4267A6FB-6CBD-264D-40E0-1DA4A2C67C12}"/>
              </a:ext>
            </a:extLst>
          </p:cNvPr>
          <p:cNvSpPr txBox="1"/>
          <p:nvPr/>
        </p:nvSpPr>
        <p:spPr>
          <a:xfrm>
            <a:off x="8737950" y="409855"/>
            <a:ext cx="1859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Bundeswarnzentrale, </a:t>
            </a:r>
            <a:br>
              <a:rPr lang="de-DE" sz="1400" dirty="0"/>
            </a:br>
            <a:r>
              <a:rPr lang="de-DE" sz="1400" dirty="0"/>
              <a:t>Ministerien, usw.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7D4C497B-00F4-48C4-317F-750A4AD830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19" y="3660421"/>
            <a:ext cx="903547" cy="253314"/>
          </a:xfrm>
          <a:prstGeom prst="rect">
            <a:avLst/>
          </a:prstGeom>
        </p:spPr>
      </p:pic>
      <p:pic>
        <p:nvPicPr>
          <p:cNvPr id="45" name="Picture 2" descr="Österreichisches Rotes Kreuz">
            <a:extLst>
              <a:ext uri="{FF2B5EF4-FFF2-40B4-BE49-F238E27FC236}">
                <a16:creationId xmlns:a16="http://schemas.microsoft.com/office/drawing/2014/main" id="{CB206A35-2340-ADB6-F851-6B82C322C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36" y="3971553"/>
            <a:ext cx="727203" cy="72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feld 45">
            <a:extLst>
              <a:ext uri="{FF2B5EF4-FFF2-40B4-BE49-F238E27FC236}">
                <a16:creationId xmlns:a16="http://schemas.microsoft.com/office/drawing/2014/main" id="{EB9FD3D1-EE43-FD4A-7519-4657F59B4E2A}"/>
              </a:ext>
            </a:extLst>
          </p:cNvPr>
          <p:cNvSpPr txBox="1"/>
          <p:nvPr/>
        </p:nvSpPr>
        <p:spPr>
          <a:xfrm>
            <a:off x="504559" y="4682534"/>
            <a:ext cx="4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usw.</a:t>
            </a:r>
          </a:p>
        </p:txBody>
      </p:sp>
    </p:spTree>
    <p:extLst>
      <p:ext uri="{BB962C8B-B14F-4D97-AF65-F5344CB8AC3E}">
        <p14:creationId xmlns:p14="http://schemas.microsoft.com/office/powerpoint/2010/main" val="3665126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Microsoft Office PowerPoint</Application>
  <PresentationFormat>Breitbild</PresentationFormat>
  <Paragraphs>43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Wingdings</vt:lpstr>
      <vt:lpstr>Office</vt:lpstr>
      <vt:lpstr>PowerPoint-Präsentation</vt:lpstr>
      <vt:lpstr>PowerPoint-Präsentation</vt:lpstr>
    </vt:vector>
  </TitlesOfParts>
  <Company>OOELFV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Reischl Daniel</dc:creator>
  <cp:lastModifiedBy>Reischl Daniel</cp:lastModifiedBy>
  <cp:revision>10</cp:revision>
  <dcterms:created xsi:type="dcterms:W3CDTF">2025-08-14T06:46:15Z</dcterms:created>
  <dcterms:modified xsi:type="dcterms:W3CDTF">2026-03-17T09:30:32Z</dcterms:modified>
</cp:coreProperties>
</file>